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2"/>
  </p:notesMasterIdLst>
  <p:sldIdLst>
    <p:sldId id="260" r:id="rId2"/>
    <p:sldId id="288" r:id="rId3"/>
    <p:sldId id="257" r:id="rId4"/>
    <p:sldId id="290" r:id="rId5"/>
    <p:sldId id="287" r:id="rId6"/>
    <p:sldId id="261" r:id="rId7"/>
    <p:sldId id="264" r:id="rId8"/>
    <p:sldId id="265" r:id="rId9"/>
    <p:sldId id="268" r:id="rId10"/>
    <p:sldId id="266" r:id="rId11"/>
    <p:sldId id="269" r:id="rId12"/>
    <p:sldId id="271" r:id="rId13"/>
    <p:sldId id="273" r:id="rId14"/>
    <p:sldId id="274" r:id="rId15"/>
    <p:sldId id="275" r:id="rId16"/>
    <p:sldId id="283" r:id="rId17"/>
    <p:sldId id="277" r:id="rId18"/>
    <p:sldId id="280" r:id="rId19"/>
    <p:sldId id="278" r:id="rId20"/>
    <p:sldId id="279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J" initials="F" lastIdx="28" clrIdx="0"/>
  <p:cmAuthor id="1" name="Dora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FFFF"/>
    <a:srgbClr val="CCFFFF"/>
    <a:srgbClr val="00FFFF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01C4C-CF58-4878-AF43-15B73381D231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188B6-65C7-45D7-8322-E39BAD17298C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9115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51DF18-ED2A-4655-B1C4-70D70B1F6FE3}" type="datetimeFigureOut">
              <a:rPr lang="pt-PT" smtClean="0"/>
              <a:pPr/>
              <a:t>25-02-2015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D59665-09C2-4FA4-9CCA-EB8F85C0820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Documents and Settings\Dora\Ambiente de trabalho\lapis-escrevendo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1412776"/>
            <a:ext cx="2592288" cy="2667000"/>
          </a:xfrm>
          <a:prstGeom prst="rect">
            <a:avLst/>
          </a:prstGeom>
          <a:noFill/>
        </p:spPr>
      </p:pic>
      <p:pic>
        <p:nvPicPr>
          <p:cNvPr id="10244" name="Picture 4" descr="C:\Documents and Settings\Dora\Ambiente de trabalho\estrelinh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005064"/>
            <a:ext cx="762000" cy="914400"/>
          </a:xfrm>
          <a:prstGeom prst="rect">
            <a:avLst/>
          </a:prstGeom>
          <a:noFill/>
        </p:spPr>
      </p:pic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3600" dirty="0" smtClean="0">
              <a:latin typeface="Berlin Sans FB Demi" pitchFamily="34" charset="0"/>
            </a:endParaRPr>
          </a:p>
          <a:p>
            <a:pPr algn="ctr">
              <a:buNone/>
            </a:pPr>
            <a:endParaRPr lang="pt-PT" sz="3600" dirty="0" smtClean="0">
              <a:latin typeface="Berlin Sans FB Demi" pitchFamily="34" charset="0"/>
            </a:endParaRPr>
          </a:p>
          <a:p>
            <a:pPr algn="ctr">
              <a:buNone/>
            </a:pPr>
            <a:r>
              <a:rPr lang="pt-PT" sz="3600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POSTAL </a:t>
            </a:r>
          </a:p>
          <a:p>
            <a:pPr algn="ctr">
              <a:buNone/>
            </a:pPr>
            <a:r>
              <a:rPr lang="pt-PT" sz="3600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DOS</a:t>
            </a:r>
          </a:p>
          <a:p>
            <a:pPr algn="ctr">
              <a:buNone/>
            </a:pPr>
            <a:r>
              <a:rPr lang="pt-PT" sz="3600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 CORREIOS</a:t>
            </a:r>
            <a:endParaRPr lang="pt-PT" sz="3600" dirty="0">
              <a:solidFill>
                <a:schemeClr val="accent1">
                  <a:lumMod val="50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C:\Documents and Settings\Dora\Os meus documentos\As minhas imagens\ESCOLA VARIAS\IMGENS escola\CAQCQA0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301208"/>
            <a:ext cx="864096" cy="12707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2"/>
          <p:cNvSpPr txBox="1">
            <a:spLocks noChangeArrowheads="1"/>
          </p:cNvSpPr>
          <p:nvPr/>
        </p:nvSpPr>
        <p:spPr bwMode="auto">
          <a:xfrm>
            <a:off x="539552" y="332656"/>
            <a:ext cx="8280920" cy="62109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PT" altLang="pt-PT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A </a:t>
            </a:r>
            <a:r>
              <a:rPr lang="pt-PT" altLang="pt-PT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c</a:t>
            </a:r>
            <a:r>
              <a:rPr lang="pt-PT" altLang="pt-PT" sz="28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arta </a:t>
            </a:r>
            <a:r>
              <a:rPr lang="pt-PT" altLang="pt-PT" sz="2800" b="1" dirty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serve para comunicar com alguém que se encontra distante…</a:t>
            </a:r>
          </a:p>
          <a:p>
            <a:pPr algn="just" eaLnBrk="1" hangingPunct="1"/>
            <a:endParaRPr lang="pt-PT" altLang="pt-PT" sz="2800" dirty="0">
              <a:solidFill>
                <a:srgbClr val="002060"/>
              </a:solidFill>
              <a:latin typeface="Candara" pitchFamily="34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pt-PT" altLang="pt-PT" sz="2800" b="1" u="sng" dirty="0">
                <a:solidFill>
                  <a:srgbClr val="002060"/>
                </a:solidFill>
                <a:latin typeface="Candara" pitchFamily="34" charset="0"/>
              </a:rPr>
              <a:t>Numa carta podemos</a:t>
            </a:r>
            <a:r>
              <a:rPr lang="pt-PT" altLang="pt-PT" sz="2800" b="1" dirty="0">
                <a:solidFill>
                  <a:srgbClr val="002060"/>
                </a:solidFill>
                <a:latin typeface="Candara" pitchFamily="34" charset="0"/>
              </a:rPr>
              <a:t>:</a:t>
            </a:r>
          </a:p>
          <a:p>
            <a:pPr eaLnBrk="1" hangingPunct="1">
              <a:lnSpc>
                <a:spcPct val="170000"/>
              </a:lnSpc>
            </a:pPr>
            <a:r>
              <a:rPr lang="pt-PT" altLang="pt-PT" sz="2800" dirty="0">
                <a:solidFill>
                  <a:srgbClr val="002060"/>
                </a:solidFill>
                <a:latin typeface="Candara" pitchFamily="34" charset="0"/>
              </a:rPr>
              <a:t>- dar </a:t>
            </a: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notícias/novidades;</a:t>
            </a:r>
            <a:endParaRPr lang="pt-PT" altLang="pt-PT" sz="2800" dirty="0">
              <a:solidFill>
                <a:srgbClr val="002060"/>
              </a:solidFill>
              <a:latin typeface="Candara" pitchFamily="34" charset="0"/>
            </a:endParaRPr>
          </a:p>
          <a:p>
            <a:pPr eaLnBrk="1" hangingPunct="1">
              <a:lnSpc>
                <a:spcPct val="170000"/>
              </a:lnSpc>
              <a:buFontTx/>
              <a:buChar char="-"/>
            </a:pPr>
            <a:r>
              <a:rPr lang="pt-PT" altLang="pt-PT" sz="2800" dirty="0">
                <a:solidFill>
                  <a:srgbClr val="002060"/>
                </a:solidFill>
                <a:latin typeface="Candara" pitchFamily="34" charset="0"/>
              </a:rPr>
              <a:t> mandar cumprimentos;</a:t>
            </a:r>
          </a:p>
          <a:p>
            <a:pPr eaLnBrk="1" hangingPunct="1">
              <a:lnSpc>
                <a:spcPct val="170000"/>
              </a:lnSpc>
              <a:buFontTx/>
              <a:buChar char="-"/>
            </a:pPr>
            <a:r>
              <a:rPr lang="pt-PT" altLang="pt-PT" sz="2800" dirty="0">
                <a:solidFill>
                  <a:srgbClr val="002060"/>
                </a:solidFill>
                <a:latin typeface="Candara" pitchFamily="34" charset="0"/>
              </a:rPr>
              <a:t> fazer pedidos;</a:t>
            </a:r>
          </a:p>
          <a:p>
            <a:pPr eaLnBrk="1" hangingPunct="1">
              <a:lnSpc>
                <a:spcPct val="170000"/>
              </a:lnSpc>
              <a:buFontTx/>
              <a:buChar char="-"/>
            </a:pPr>
            <a:r>
              <a:rPr lang="pt-PT" altLang="pt-PT" sz="2800" dirty="0">
                <a:solidFill>
                  <a:srgbClr val="002060"/>
                </a:solidFill>
                <a:latin typeface="Candara" pitchFamily="34" charset="0"/>
              </a:rPr>
              <a:t> reclamar;</a:t>
            </a:r>
          </a:p>
          <a:p>
            <a:pPr eaLnBrk="1" hangingPunct="1">
              <a:lnSpc>
                <a:spcPct val="170000"/>
              </a:lnSpc>
              <a:buFontTx/>
              <a:buChar char="-"/>
            </a:pPr>
            <a:r>
              <a:rPr lang="pt-PT" altLang="pt-PT" sz="2800" dirty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apresentarmo-nos;</a:t>
            </a:r>
          </a:p>
          <a:p>
            <a:pPr eaLnBrk="1" hangingPunct="1">
              <a:lnSpc>
                <a:spcPct val="170000"/>
              </a:lnSpc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(…)</a:t>
            </a:r>
          </a:p>
        </p:txBody>
      </p:sp>
      <p:pic>
        <p:nvPicPr>
          <p:cNvPr id="1026" name="Picture 2" descr="C:\Documents and Settings\Dora\Ambiente de trabalho\imagens\cart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48880"/>
            <a:ext cx="2590800" cy="1762125"/>
          </a:xfrm>
          <a:prstGeom prst="rect">
            <a:avLst/>
          </a:prstGeom>
          <a:noFill/>
        </p:spPr>
      </p:pic>
      <p:pic>
        <p:nvPicPr>
          <p:cNvPr id="5" name="Picture 11" descr="C:\Documents and Settings\Dora\Ambiente de trabalho\DORA\Imagens\crayons-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24744"/>
            <a:ext cx="720080" cy="8934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39552" y="692696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altLang="pt-PT" sz="2800" b="1" u="sng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pt-PT" altLang="pt-PT" sz="2800" b="1" u="sng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Uma carta pode ser</a:t>
            </a:r>
            <a:r>
              <a:rPr lang="pt-PT" altLang="pt-PT" sz="28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:</a:t>
            </a:r>
          </a:p>
          <a:p>
            <a:pPr algn="just"/>
            <a:endParaRPr lang="pt-PT" altLang="pt-PT" sz="28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pt-PT" altLang="pt-PT" sz="2800" b="1" u="sng" dirty="0" smtClean="0">
                <a:solidFill>
                  <a:srgbClr val="002060"/>
                </a:solidFill>
                <a:latin typeface="Candara" pitchFamily="34" charset="0"/>
              </a:rPr>
              <a:t>Informal</a:t>
            </a:r>
          </a:p>
          <a:p>
            <a:pPr lvl="1" algn="just"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A um amigo</a:t>
            </a:r>
          </a:p>
          <a:p>
            <a:pPr lvl="1" algn="just"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A um familiar</a:t>
            </a:r>
          </a:p>
          <a:p>
            <a:pPr lvl="1" algn="just"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Ao namorado/a</a:t>
            </a:r>
          </a:p>
          <a:p>
            <a:pPr lvl="1" algn="just"/>
            <a:endParaRPr lang="pt-PT" altLang="pt-PT" sz="28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  <a:r>
              <a:rPr lang="pt-PT" altLang="pt-PT" sz="2800" b="1" u="sng" dirty="0" smtClean="0">
                <a:solidFill>
                  <a:srgbClr val="002060"/>
                </a:solidFill>
                <a:latin typeface="Candara" pitchFamily="34" charset="0"/>
              </a:rPr>
              <a:t>Formal</a:t>
            </a:r>
          </a:p>
          <a:p>
            <a:pPr lvl="1" algn="just"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A um desconhecido</a:t>
            </a:r>
          </a:p>
          <a:p>
            <a:pPr lvl="1" algn="just">
              <a:buFontTx/>
              <a:buChar char="-"/>
            </a:pPr>
            <a:r>
              <a:rPr lang="pt-PT" altLang="pt-PT" sz="2800" dirty="0" smtClean="0">
                <a:solidFill>
                  <a:srgbClr val="002060"/>
                </a:solidFill>
                <a:latin typeface="Candara" pitchFamily="34" charset="0"/>
              </a:rPr>
              <a:t> A uma entidade oficial</a:t>
            </a:r>
            <a:endParaRPr lang="pt-PT" altLang="pt-PT" sz="2800" dirty="0">
              <a:solidFill>
                <a:srgbClr val="002060"/>
              </a:solidFill>
              <a:latin typeface="Candara" pitchFamily="34" charset="0"/>
            </a:endParaRPr>
          </a:p>
        </p:txBody>
      </p:sp>
      <p:pic>
        <p:nvPicPr>
          <p:cNvPr id="2050" name="Picture 2" descr="C:\Documents and Settings\Dora\Ambiente de trabalho\imagens\aluno_escre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314700" cy="2562225"/>
          </a:xfrm>
          <a:prstGeom prst="rect">
            <a:avLst/>
          </a:prstGeom>
          <a:noFill/>
        </p:spPr>
      </p:pic>
      <p:pic>
        <p:nvPicPr>
          <p:cNvPr id="4" name="Picture 11" descr="C:\Documents and Settings\Dora\Ambiente de trabalho\DORA\Imagens\crayons-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25978"/>
            <a:ext cx="792088" cy="9827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51520" y="188641"/>
          <a:ext cx="8715375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099"/>
                <a:gridCol w="2533650"/>
                <a:gridCol w="3857626"/>
              </a:tblGrid>
              <a:tr h="543272"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</a:t>
                      </a:r>
                      <a:r>
                        <a:rPr lang="pt-PT" sz="2000" dirty="0" smtClean="0">
                          <a:solidFill>
                            <a:schemeClr val="accent2"/>
                          </a:solidFill>
                          <a:latin typeface="Candara" pitchFamily="34" charset="0"/>
                        </a:rPr>
                        <a:t>DESTINATÁRIO</a:t>
                      </a:r>
                      <a:endParaRPr lang="pt-PT" sz="2000" dirty="0">
                        <a:solidFill>
                          <a:schemeClr val="accent2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accent2"/>
                          </a:solidFill>
                          <a:latin typeface="Candara" pitchFamily="34" charset="0"/>
                        </a:rPr>
                        <a:t>SAUDAÇÃO INICIAL</a:t>
                      </a:r>
                      <a:endParaRPr lang="pt-PT" sz="2000" dirty="0">
                        <a:solidFill>
                          <a:schemeClr val="accent2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>
                          <a:solidFill>
                            <a:schemeClr val="accent2"/>
                          </a:solidFill>
                          <a:latin typeface="Candara" pitchFamily="34" charset="0"/>
                        </a:rPr>
                        <a:t>DESPEDIDA</a:t>
                      </a:r>
                      <a:endParaRPr lang="pt-PT" sz="2000" dirty="0">
                        <a:solidFill>
                          <a:schemeClr val="accent2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bg1"/>
                    </a:solidFill>
                  </a:tcPr>
                </a:tc>
              </a:tr>
              <a:tr h="2632983">
                <a:tc>
                  <a:txBody>
                    <a:bodyPr/>
                    <a:lstStyle/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Um amigo ou familiar</a:t>
                      </a:r>
                    </a:p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José,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Olá,</a:t>
                      </a:r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Marta!</a:t>
                      </a:r>
                    </a:p>
                    <a:p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Minha amiga Joana, </a:t>
                      </a:r>
                    </a:p>
                    <a:p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Querida mãe!</a:t>
                      </a:r>
                    </a:p>
                    <a:p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Querido João Miguel,</a:t>
                      </a:r>
                    </a:p>
                    <a:p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Querido Pai Natal,</a:t>
                      </a:r>
                    </a:p>
                  </a:txBody>
                  <a:tcPr marL="91439" marR="91439" marT="45701" marB="4570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Um abraço,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Um beijo da…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Saudades,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Beijinhos,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Um beijo,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           Até breve,</a:t>
                      </a:r>
                    </a:p>
                  </a:txBody>
                  <a:tcPr marL="91439" marR="91439" marT="45701" marB="4570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1342">
                <a:tc>
                  <a:txBody>
                    <a:bodyPr/>
                    <a:lstStyle/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pt-PT" sz="20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Um</a:t>
                      </a:r>
                      <a:r>
                        <a:rPr lang="pt-PT" sz="20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desconhecido</a:t>
                      </a:r>
                      <a:endParaRPr lang="pt-PT" sz="2000" b="1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00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r>
                        <a:rPr lang="pt-PT" sz="2000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Ex.mo</a:t>
                      </a:r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Senhor,</a:t>
                      </a:r>
                    </a:p>
                    <a:p>
                      <a:r>
                        <a:rPr lang="pt-PT" sz="2000" baseline="0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Ex.ma</a:t>
                      </a:r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Senhora,</a:t>
                      </a:r>
                      <a:endParaRPr lang="pt-PT" sz="200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     </a:t>
                      </a:r>
                    </a:p>
                    <a:p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Cumprimentos</a:t>
                      </a:r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a V. </a:t>
                      </a:r>
                      <a:r>
                        <a:rPr lang="pt-PT" sz="2000" baseline="0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Exª</a:t>
                      </a:r>
                      <a:endParaRPr lang="pt-PT" sz="2000" baseline="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r>
                        <a:rPr lang="pt-PT" sz="20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Atenciosamente</a:t>
                      </a:r>
                      <a:endParaRPr lang="pt-PT" sz="200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97099">
                <a:tc>
                  <a:txBody>
                    <a:bodyPr/>
                    <a:lstStyle/>
                    <a:p>
                      <a:pPr algn="ctr"/>
                      <a:endParaRPr lang="pt-PT" sz="2000" b="1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just"/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Uma</a:t>
                      </a:r>
                      <a:r>
                        <a:rPr lang="pt-PT" sz="18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pt-PT" sz="1800" b="1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entidade oficial</a:t>
                      </a:r>
                    </a:p>
                    <a:p>
                      <a:pPr algn="just"/>
                      <a:endParaRPr lang="pt-PT" sz="200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00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r>
                        <a:rPr lang="pt-PT" sz="1800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Ex.mo</a:t>
                      </a:r>
                      <a:r>
                        <a:rPr lang="pt-PT" sz="18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Senhor</a:t>
                      </a:r>
                      <a:r>
                        <a:rPr lang="pt-PT" sz="1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</a:t>
                      </a:r>
                      <a:r>
                        <a:rPr lang="pt-PT" sz="1800" baseline="0" dirty="0" err="1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Diretor</a:t>
                      </a:r>
                      <a:r>
                        <a:rPr lang="pt-PT" sz="1800" baseline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,</a:t>
                      </a:r>
                      <a:endParaRPr lang="pt-PT" sz="1800" baseline="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endParaRPr lang="pt-PT" sz="200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000" dirty="0" smtClean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  <a:p>
                      <a:pPr algn="just"/>
                      <a:r>
                        <a:rPr lang="pt-PT" sz="2000" dirty="0" smtClean="0">
                          <a:solidFill>
                            <a:schemeClr val="tx1"/>
                          </a:solidFill>
                          <a:latin typeface="Candara" pitchFamily="34" charset="0"/>
                        </a:rPr>
                        <a:t>    Com os mais respeitosos    cumprimentos,</a:t>
                      </a:r>
                      <a:endParaRPr lang="pt-PT" sz="2000" dirty="0">
                        <a:solidFill>
                          <a:schemeClr val="tx1"/>
                        </a:solidFill>
                        <a:latin typeface="Candara" pitchFamily="34" charset="0"/>
                      </a:endParaRPr>
                    </a:p>
                  </a:txBody>
                  <a:tcPr marL="91439" marR="91439" marT="45701" marB="45701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132856"/>
            <a:ext cx="576064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accent2"/>
                </a:solidFill>
                <a:latin typeface="Candara" pitchFamily="34" charset="0"/>
              </a:rPr>
              <a:t>    O sobrescrito ou envelope</a:t>
            </a:r>
            <a:endParaRPr lang="pt-PT" sz="3600" b="1" dirty="0">
              <a:solidFill>
                <a:schemeClr val="accent2"/>
              </a:solidFill>
              <a:latin typeface="Candara" pitchFamily="34" charset="0"/>
            </a:endParaRPr>
          </a:p>
        </p:txBody>
      </p:sp>
      <p:pic>
        <p:nvPicPr>
          <p:cNvPr id="4098" name="Picture 2" descr="C:\Documents and Settings\Dora\Ambiente de trabalho\imagens\envelope formiga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1872208" cy="1955417"/>
          </a:xfrm>
          <a:prstGeom prst="rect">
            <a:avLst/>
          </a:prstGeom>
          <a:noFill/>
        </p:spPr>
      </p:pic>
      <p:pic>
        <p:nvPicPr>
          <p:cNvPr id="4099" name="Picture 3" descr="C:\Documents and Settings\Dora\Ambiente de trabalho\imagens\elefante_lleva_cart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4477" y="4149080"/>
            <a:ext cx="3175355" cy="2204070"/>
          </a:xfrm>
          <a:prstGeom prst="rect">
            <a:avLst/>
          </a:prstGeom>
          <a:noFill/>
        </p:spPr>
      </p:pic>
      <p:pic>
        <p:nvPicPr>
          <p:cNvPr id="5" name="Picture 4" descr="C:\Documents and Settings\Dora\Ambiente de trabalho\DORA\Imagens\gifs-lapiz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620688"/>
            <a:ext cx="952500" cy="1905000"/>
          </a:xfrm>
          <a:prstGeom prst="rect">
            <a:avLst/>
          </a:prstGeom>
          <a:noFill/>
        </p:spPr>
      </p:pic>
      <p:pic>
        <p:nvPicPr>
          <p:cNvPr id="4100" name="Picture 4" descr="C:\Documents and Settings\Dora\Ambiente de trabalho\ct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2304256" cy="13698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611560" y="1988840"/>
            <a:ext cx="5883548" cy="2831544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PT" b="1" dirty="0" smtClean="0">
                <a:solidFill>
                  <a:srgbClr val="FF0000"/>
                </a:solidFill>
                <a:latin typeface="Candara" pitchFamily="34" charset="0"/>
              </a:rPr>
              <a:t>Remetente</a:t>
            </a:r>
          </a:p>
          <a:p>
            <a:pPr eaLnBrk="1" hangingPunct="1">
              <a:defRPr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Nome e endereço da pessoa que escreve</a:t>
            </a:r>
          </a:p>
          <a:p>
            <a:pPr eaLnBrk="1" hangingPunct="1">
              <a:defRPr/>
            </a:pPr>
            <a:endParaRPr lang="pt-PT" sz="20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eaLnBrk="1" hangingPunct="1">
              <a:defRPr/>
            </a:pPr>
            <a:endParaRPr lang="pt-PT" sz="20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eaLnBrk="1" hangingPunct="1">
              <a:defRPr/>
            </a:pPr>
            <a:endParaRPr lang="pt-PT" sz="2000" b="1" dirty="0" smtClean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  <a:p>
            <a:pPr algn="ctr" eaLnBrk="1" hangingPunct="1">
              <a:defRPr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					                                        </a:t>
            </a:r>
          </a:p>
          <a:p>
            <a:pPr algn="ctr" eaLnBrk="1" hangingPunct="1">
              <a:defRPr/>
            </a:pPr>
            <a:r>
              <a:rPr lang="pt-PT" sz="20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                        </a:t>
            </a:r>
            <a:r>
              <a:rPr lang="pt-PT" sz="2000" b="1" dirty="0" smtClean="0">
                <a:solidFill>
                  <a:srgbClr val="FF0000"/>
                </a:solidFill>
                <a:latin typeface="Candara" pitchFamily="34" charset="0"/>
              </a:rPr>
              <a:t>Destinatário</a:t>
            </a:r>
          </a:p>
          <a:p>
            <a:pPr eaLnBrk="1" hangingPunct="1">
              <a:defRPr/>
            </a:pPr>
            <a:r>
              <a:rPr lang="pt-PT" sz="2000" b="1" dirty="0" smtClean="0">
                <a:solidFill>
                  <a:srgbClr val="FF0000"/>
                </a:solidFill>
                <a:latin typeface="Candara" pitchFamily="34" charset="0"/>
              </a:rPr>
              <a:t>			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Nome e endereço da pessoa</a:t>
            </a:r>
          </a:p>
          <a:p>
            <a:pPr eaLnBrk="1" hangingPunct="1">
              <a:defRPr/>
            </a:pP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			a quem se escreve</a:t>
            </a:r>
          </a:p>
        </p:txBody>
      </p:sp>
      <p:pic>
        <p:nvPicPr>
          <p:cNvPr id="5" name="Picture 10" descr="C:\Users\Paula Alexandra\AppData\Local\Microsoft\Windows\Temporary Internet Files\Content.IE5\LYHC1VLE\MCj043264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1" y="5057775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516216" y="2060848"/>
            <a:ext cx="237626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FF0000"/>
                </a:solidFill>
                <a:latin typeface="Candara" pitchFamily="34" charset="0"/>
              </a:rPr>
              <a:t>Selo</a:t>
            </a:r>
          </a:p>
          <a:p>
            <a:pPr algn="ctr"/>
            <a:r>
              <a:rPr lang="pt-PT" b="1" dirty="0" smtClean="0">
                <a:solidFill>
                  <a:schemeClr val="accent2"/>
                </a:solidFill>
                <a:latin typeface="Candara" pitchFamily="34" charset="0"/>
              </a:rPr>
              <a:t>Coloca-se no canto superior direito</a:t>
            </a:r>
            <a:endParaRPr lang="pt-PT" b="1" dirty="0">
              <a:solidFill>
                <a:schemeClr val="accent2"/>
              </a:solidFill>
              <a:latin typeface="Candara" pitchFamily="34" charset="0"/>
            </a:endParaRPr>
          </a:p>
        </p:txBody>
      </p:sp>
      <p:pic>
        <p:nvPicPr>
          <p:cNvPr id="7" name="Picture 2" descr="C:\Users\Paula Alexandra\AppData\Local\Microsoft\Windows\Temporary Internet Files\Content.IE5\LYHC1VLE\MCj028731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988840"/>
            <a:ext cx="12319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516216" y="3212976"/>
            <a:ext cx="244827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accent2"/>
                </a:solidFill>
                <a:latin typeface="Candara" pitchFamily="34" charset="0"/>
              </a:rPr>
              <a:t>A identificação e morada do destinatário devem colocar-se na metade inferior do envelope, do lado direito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1560" y="980728"/>
            <a:ext cx="259228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accent2"/>
                </a:solidFill>
                <a:latin typeface="Candara" pitchFamily="34" charset="0"/>
              </a:rPr>
              <a:t>Os dados do remetente devem ser colocados no canto superior esquerdo</a:t>
            </a:r>
            <a:endParaRPr lang="pt-PT" b="1" dirty="0">
              <a:solidFill>
                <a:schemeClr val="accent2"/>
              </a:solidFill>
              <a:latin typeface="Candara" pitchFamily="34" charset="0"/>
            </a:endParaRPr>
          </a:p>
        </p:txBody>
      </p:sp>
      <p:cxnSp>
        <p:nvCxnSpPr>
          <p:cNvPr id="13" name="Conexão em ângulos rectos 12"/>
          <p:cNvCxnSpPr/>
          <p:nvPr/>
        </p:nvCxnSpPr>
        <p:spPr>
          <a:xfrm>
            <a:off x="6444208" y="2204864"/>
            <a:ext cx="64807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23"/>
          <p:cNvCxnSpPr/>
          <p:nvPr/>
        </p:nvCxnSpPr>
        <p:spPr>
          <a:xfrm flipV="1">
            <a:off x="5004048" y="3501008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>
            <a:off x="1043608" y="184482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1115616" y="260648"/>
            <a:ext cx="662473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2"/>
                </a:solidFill>
                <a:latin typeface="Bodoni MT Black" pitchFamily="18" charset="0"/>
              </a:rPr>
              <a:t>COMO PREENCHER UM SOBRESCRITO</a:t>
            </a:r>
            <a:endParaRPr lang="pt-PT" sz="2000" b="1" dirty="0">
              <a:solidFill>
                <a:schemeClr val="accent2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5"/>
          <p:cNvSpPr txBox="1">
            <a:spLocks noChangeArrowheads="1"/>
          </p:cNvSpPr>
          <p:nvPr/>
        </p:nvSpPr>
        <p:spPr bwMode="auto">
          <a:xfrm>
            <a:off x="323528" y="1340768"/>
            <a:ext cx="8286750" cy="3447098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António Moreira</a:t>
            </a:r>
          </a:p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Rua Camões, nº9</a:t>
            </a:r>
          </a:p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1º direito</a:t>
            </a:r>
          </a:p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1200-150 Lisboa</a:t>
            </a:r>
          </a:p>
          <a:p>
            <a:pPr eaLnBrk="1" hangingPunct="1">
              <a:defRPr/>
            </a:pPr>
            <a:endParaRPr lang="pt-PT" sz="2000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sz="2000" dirty="0" smtClean="0">
              <a:latin typeface="Candara" pitchFamily="34" charset="0"/>
            </a:endParaRPr>
          </a:p>
          <a:p>
            <a:pPr eaLnBrk="1" hangingPunct="1">
              <a:defRPr/>
            </a:pPr>
            <a:r>
              <a:rPr lang="pt-PT" sz="2000" dirty="0" smtClean="0">
                <a:latin typeface="Candara" pitchFamily="34" charset="0"/>
              </a:rPr>
              <a:t>						</a:t>
            </a:r>
          </a:p>
          <a:p>
            <a:pPr eaLnBrk="1" hangingPunct="1">
              <a:defRPr/>
            </a:pPr>
            <a:r>
              <a:rPr lang="pt-PT" sz="2000" dirty="0" smtClean="0">
                <a:latin typeface="Candara" pitchFamily="34" charset="0"/>
              </a:rPr>
              <a:t>					</a:t>
            </a:r>
            <a:r>
              <a:rPr lang="pt-PT" sz="2000" b="1" dirty="0" smtClean="0">
                <a:latin typeface="Candara" pitchFamily="34" charset="0"/>
              </a:rPr>
              <a:t>José  e Maria Moreira</a:t>
            </a:r>
          </a:p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					Rua Aquilino Ribeiro, nº7</a:t>
            </a:r>
          </a:p>
          <a:p>
            <a:pPr eaLnBrk="1" hangingPunct="1">
              <a:defRPr/>
            </a:pPr>
            <a:r>
              <a:rPr lang="pt-PT" sz="2000" b="1" dirty="0" smtClean="0">
                <a:latin typeface="Candara" pitchFamily="34" charset="0"/>
              </a:rPr>
              <a:t>					7000- o92 Évora</a:t>
            </a:r>
          </a:p>
          <a:p>
            <a:pPr eaLnBrk="1" hangingPunct="1">
              <a:defRPr/>
            </a:pPr>
            <a:endParaRPr lang="pt-PT" dirty="0" smtClean="0">
              <a:solidFill>
                <a:schemeClr val="accent1">
                  <a:lumMod val="75000"/>
                </a:schemeClr>
              </a:solidFill>
              <a:latin typeface="Lucida Sans Unicode" pitchFamily="34" charset="0"/>
            </a:endParaRPr>
          </a:p>
        </p:txBody>
      </p:sp>
      <p:pic>
        <p:nvPicPr>
          <p:cNvPr id="5123" name="Picture 3" descr="C:\Documents and Settings\Dora\Ambiente de trabalho\cha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484784"/>
            <a:ext cx="1506432" cy="1360810"/>
          </a:xfrm>
          <a:prstGeom prst="rect">
            <a:avLst/>
          </a:prstGeom>
          <a:noFill/>
        </p:spPr>
      </p:pic>
      <p:pic>
        <p:nvPicPr>
          <p:cNvPr id="5126" name="Picture 6" descr="C:\Documents and Settings\Dora\Ambiente de trabalho\Garfield_carteir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229200"/>
            <a:ext cx="1944216" cy="143505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Dora\Ambiente de trabalho\imagens\cart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176464" cy="28406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260648"/>
            <a:ext cx="741682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PT" sz="2400" dirty="0" smtClean="0">
              <a:latin typeface="Berlin Sans FB Demi" pitchFamily="34" charset="0"/>
            </a:endParaRPr>
          </a:p>
          <a:p>
            <a:pPr algn="ctr"/>
            <a:r>
              <a:rPr lang="pt-PT" sz="3600" b="1" dirty="0" smtClean="0">
                <a:latin typeface="Bodoni MT Black" pitchFamily="18" charset="0"/>
              </a:rPr>
              <a:t>Escrita</a:t>
            </a:r>
          </a:p>
          <a:p>
            <a:pPr algn="ctr"/>
            <a:r>
              <a:rPr lang="pt-PT" sz="3600" b="1" dirty="0" smtClean="0">
                <a:latin typeface="Bodoni MT Black" pitchFamily="18" charset="0"/>
              </a:rPr>
              <a:t>Cartas improváveis</a:t>
            </a:r>
            <a:endParaRPr lang="pt-PT" sz="3600" b="1" dirty="0">
              <a:latin typeface="Bodoni MT Black" pitchFamily="18" charset="0"/>
            </a:endParaRPr>
          </a:p>
        </p:txBody>
      </p:sp>
      <p:pic>
        <p:nvPicPr>
          <p:cNvPr id="1026" name="Picture 2" descr="C:\Documents and Settings\Dora\Ambiente de trabalho\imagens\Garfield escrev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6672"/>
            <a:ext cx="1664473" cy="113957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1145502"/>
            <a:ext cx="828092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Calibri" pitchFamily="34" charset="0"/>
              </a:rPr>
              <a:t>    Escreve uma carta </a:t>
            </a:r>
            <a:r>
              <a:rPr kumimoji="0" lang="pt-PT" sz="36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a um astro,</a:t>
            </a:r>
            <a:r>
              <a:rPr kumimoji="0" lang="pt-PT" sz="3600" b="1" i="0" u="none" strike="noStrike" cap="none" normalizeH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 </a:t>
            </a:r>
            <a:r>
              <a:rPr kumimoji="0" lang="pt-PT" sz="36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a um outro elemento da natureza, a um animal, a uma planta, a um objeto, a uma fada, a um duende, a uma personagem da banda desenhada… </a:t>
            </a:r>
            <a:endParaRPr kumimoji="0" lang="pt-PT" sz="2000" b="1" i="0" u="none" strike="noStrike" cap="none" normalizeH="0" baseline="0" dirty="0" smtClean="0">
              <a:ln>
                <a:noFill/>
              </a:ln>
              <a:effectLst/>
              <a:latin typeface="Candar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   Conta, ao destinatário que escolheste, os sentimentos que ele desperta em ti, questiona-o</a:t>
            </a:r>
            <a:r>
              <a:rPr kumimoji="0" lang="pt-PT" sz="3600" b="1" i="0" u="none" strike="noStrike" cap="none" normalizeH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 </a:t>
            </a:r>
            <a:r>
              <a:rPr kumimoji="0" lang="pt-PT" sz="3600" b="1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HelveticaLTStd-Roman"/>
              </a:rPr>
              <a:t>sobre o seu dia a dia, sonhos e medos...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effectLst/>
              <a:latin typeface="Candar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467544" y="980728"/>
            <a:ext cx="8064896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  </a:t>
            </a:r>
          </a:p>
          <a:p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  </a:t>
            </a:r>
          </a:p>
          <a:p>
            <a:r>
              <a:rPr lang="pt-PT" sz="3200" dirty="0" smtClean="0">
                <a:solidFill>
                  <a:schemeClr val="tx1"/>
                </a:solidFill>
                <a:latin typeface="Candara" pitchFamily="34" charset="0"/>
              </a:rPr>
              <a:t>   Vamos iniciar o trabalho, mas antes, lê os exemplos que se seguem:</a:t>
            </a:r>
          </a:p>
          <a:p>
            <a:endParaRPr lang="pt-PT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pic>
        <p:nvPicPr>
          <p:cNvPr id="3" name="Picture 6" descr="C:\Documents and Settings\Dora\Ambiente de trabalho\DORA\Imagens\escola15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438150" cy="857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539374" y="980728"/>
            <a:ext cx="8064896" cy="4619854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Viseu, 23 de </a:t>
            </a:r>
            <a:r>
              <a:rPr lang="pt-PT" dirty="0" err="1" smtClean="0">
                <a:latin typeface="Candara" pitchFamily="34" charset="0"/>
              </a:rPr>
              <a:t>março</a:t>
            </a:r>
            <a:r>
              <a:rPr lang="pt-PT" dirty="0" smtClean="0">
                <a:latin typeface="Candara" pitchFamily="34" charset="0"/>
              </a:rPr>
              <a:t> de 2013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      Querida </a:t>
            </a:r>
            <a:r>
              <a:rPr lang="pt-PT" dirty="0">
                <a:latin typeface="Candara" pitchFamily="34" charset="0"/>
              </a:rPr>
              <a:t>Lisboa</a:t>
            </a:r>
            <a:r>
              <a:rPr lang="pt-PT" dirty="0" smtClean="0">
                <a:latin typeface="Candara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pt-PT" dirty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Sei </a:t>
            </a:r>
            <a:r>
              <a:rPr lang="pt-PT" dirty="0">
                <a:latin typeface="Candara" pitchFamily="34" charset="0"/>
              </a:rPr>
              <a:t>que sofres, mas não chores. Meu nome é </a:t>
            </a:r>
            <a:r>
              <a:rPr lang="pt-PT" dirty="0" smtClean="0">
                <a:latin typeface="Candara" pitchFamily="34" charset="0"/>
              </a:rPr>
              <a:t>Jorge; chamam-me </a:t>
            </a:r>
            <a:r>
              <a:rPr lang="pt-PT" dirty="0">
                <a:latin typeface="Candara" pitchFamily="34" charset="0"/>
              </a:rPr>
              <a:t>o escritor da aula. Pediram-me para te escrever, Lisboa. Todos nós sabemos que sofres muito por causa da poluição, do </a:t>
            </a:r>
            <a:r>
              <a:rPr lang="pt-PT" dirty="0" smtClean="0">
                <a:latin typeface="Candara" pitchFamily="34" charset="0"/>
              </a:rPr>
              <a:t>tráfego</a:t>
            </a:r>
            <a:r>
              <a:rPr lang="pt-PT" dirty="0">
                <a:latin typeface="Candara" pitchFamily="34" charset="0"/>
              </a:rPr>
              <a:t>, mas os políticos estão prestes a </a:t>
            </a:r>
            <a:r>
              <a:rPr lang="pt-PT" dirty="0" err="1" smtClean="0">
                <a:latin typeface="Candara" pitchFamily="34" charset="0"/>
              </a:rPr>
              <a:t>reconstruírem--te</a:t>
            </a:r>
            <a:r>
              <a:rPr lang="pt-PT" dirty="0">
                <a:latin typeface="Candara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Nada </a:t>
            </a:r>
            <a:r>
              <a:rPr lang="pt-PT" dirty="0">
                <a:latin typeface="Candara" pitchFamily="34" charset="0"/>
              </a:rPr>
              <a:t>receies porque devagar se vai ao longe e, quando acabarem, ficarás como nova.</a:t>
            </a:r>
          </a:p>
          <a:p>
            <a:pPr>
              <a:lnSpc>
                <a:spcPct val="150000"/>
              </a:lnSpc>
            </a:pPr>
            <a:r>
              <a:rPr lang="pt-PT" dirty="0">
                <a:latin typeface="Candara" pitchFamily="34" charset="0"/>
              </a:rPr>
              <a:t>                            Um abraço para </a:t>
            </a:r>
            <a:r>
              <a:rPr lang="pt-PT" dirty="0" smtClean="0">
                <a:latin typeface="Candara" pitchFamily="34" charset="0"/>
              </a:rPr>
              <a:t>ti, querida Lisboa,</a:t>
            </a:r>
            <a:endParaRPr lang="pt-PT" dirty="0">
              <a:latin typeface="Candara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PT" dirty="0">
                <a:latin typeface="Candara" pitchFamily="34" charset="0"/>
              </a:rPr>
              <a:t>                                                          </a:t>
            </a:r>
            <a:r>
              <a:rPr lang="pt-PT" dirty="0" smtClean="0">
                <a:latin typeface="Candara" pitchFamily="34" charset="0"/>
              </a:rPr>
              <a:t>Jorge Silva</a:t>
            </a:r>
            <a:endParaRPr lang="pt-PT" dirty="0">
              <a:latin typeface="Candara" pitchFamily="34" charset="0"/>
            </a:endParaRPr>
          </a:p>
        </p:txBody>
      </p:sp>
      <p:pic>
        <p:nvPicPr>
          <p:cNvPr id="5" name="Imagem 4" descr="C:\Documents and Settings\Dora\Ambiente de trabalho\!SITE TUDO julho14\SITE julho 14 varios\imagens esticadas  para a tia Dora\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949280"/>
            <a:ext cx="201622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      </a:t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                </a:t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r>
              <a:rPr lang="pt-PT" sz="3600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              </a:t>
            </a:r>
            <a:r>
              <a:rPr lang="pt-PT" sz="36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POSTAL DOS CORREIOS</a:t>
            </a:r>
            <a:r>
              <a:rPr lang="pt-PT" sz="36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pt-PT" sz="3600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</a:br>
            <a:endParaRPr lang="pt-PT" sz="3600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pt-PT" sz="2800" dirty="0" smtClean="0">
                <a:latin typeface="Candara" pitchFamily="34" charset="0"/>
              </a:rPr>
              <a:t>  Querida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mãe,</a:t>
            </a:r>
            <a:r>
              <a:rPr lang="pt-PT" sz="28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pt-PT" sz="2800" dirty="0" smtClean="0">
                <a:latin typeface="Candara" pitchFamily="34" charset="0"/>
              </a:rPr>
              <a:t>querido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pai</a:t>
            </a:r>
            <a:r>
              <a:rPr lang="pt-PT" sz="2800" dirty="0" smtClean="0">
                <a:latin typeface="Candara" pitchFamily="34" charset="0"/>
              </a:rPr>
              <a:t>,</a:t>
            </a:r>
          </a:p>
          <a:p>
            <a:pPr>
              <a:buNone/>
            </a:pPr>
            <a:r>
              <a:rPr lang="pt-PT" sz="2800" dirty="0" smtClean="0">
                <a:latin typeface="Candara" pitchFamily="34" charset="0"/>
              </a:rPr>
              <a:t>  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então que tal?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Nós andamos do jeito que Deus quer.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Entre os dias, que passam menos mal,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lá vem um que nos dá mais que fazer.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Mas falemos de coisas bem melhores: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a Laurinda faz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vestidos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por medida,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o rapaz estuda nos </a:t>
            </a:r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computadores</a:t>
            </a: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,</a:t>
            </a:r>
          </a:p>
          <a:p>
            <a:pPr>
              <a:buNone/>
            </a:pPr>
            <a:r>
              <a:rPr lang="pt-PT" sz="2800" dirty="0" smtClean="0">
                <a:solidFill>
                  <a:schemeClr val="tx1"/>
                </a:solidFill>
                <a:latin typeface="Candara" pitchFamily="34" charset="0"/>
              </a:rPr>
              <a:t>  dizem que é um emprego com saída.</a:t>
            </a:r>
          </a:p>
          <a:p>
            <a:pPr>
              <a:buNone/>
            </a:pPr>
            <a:r>
              <a:rPr lang="pt-PT" sz="2800" dirty="0" smtClean="0"/>
              <a:t> </a:t>
            </a:r>
            <a:endParaRPr lang="pt-PT" sz="2800" dirty="0"/>
          </a:p>
        </p:txBody>
      </p:sp>
      <p:pic>
        <p:nvPicPr>
          <p:cNvPr id="4" name="Picture 6" descr="C:\Documents and Settings\Dora\Ambiente de trabalho\DORA\Imagens\escola15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438150" cy="857250"/>
          </a:xfrm>
          <a:prstGeom prst="rect">
            <a:avLst/>
          </a:prstGeom>
          <a:noFill/>
        </p:spPr>
      </p:pic>
      <p:pic>
        <p:nvPicPr>
          <p:cNvPr id="5" name="Picture 6" descr="C:\Documents and Settings\Dora\Ambiente de trabalho\DORA\Imagens\escola15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438150" cy="857250"/>
          </a:xfrm>
          <a:prstGeom prst="rect">
            <a:avLst/>
          </a:prstGeom>
          <a:noFill/>
        </p:spPr>
      </p:pic>
      <p:pic>
        <p:nvPicPr>
          <p:cNvPr id="10243" name="Picture 3" descr="C:\Documents and Settings\Dora\Ambiente de trabalho\lapis-escrevendo (1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1712" y="1412776"/>
            <a:ext cx="2592288" cy="2667000"/>
          </a:xfrm>
          <a:prstGeom prst="rect">
            <a:avLst/>
          </a:prstGeom>
          <a:noFill/>
        </p:spPr>
      </p:pic>
      <p:pic>
        <p:nvPicPr>
          <p:cNvPr id="10244" name="Picture 4" descr="C:\Documents and Settings\Dora\Ambiente de trabalho\estrelinh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005064"/>
            <a:ext cx="7620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81958" y="998433"/>
            <a:ext cx="7848872" cy="5078313"/>
          </a:xfrm>
          <a:prstGeom prst="rect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PT" dirty="0">
                <a:latin typeface="Candara" pitchFamily="34" charset="0"/>
              </a:rPr>
              <a:t>Lisboa, 28 de </a:t>
            </a:r>
            <a:r>
              <a:rPr lang="pt-PT" dirty="0" err="1" smtClean="0">
                <a:latin typeface="Candara" pitchFamily="34" charset="0"/>
              </a:rPr>
              <a:t>junho</a:t>
            </a:r>
            <a:r>
              <a:rPr lang="pt-PT" dirty="0" smtClean="0">
                <a:latin typeface="Candara" pitchFamily="34" charset="0"/>
              </a:rPr>
              <a:t> </a:t>
            </a:r>
            <a:r>
              <a:rPr lang="pt-PT" dirty="0">
                <a:latin typeface="Candara" pitchFamily="34" charset="0"/>
              </a:rPr>
              <a:t>de </a:t>
            </a:r>
            <a:r>
              <a:rPr lang="pt-PT" dirty="0" smtClean="0">
                <a:latin typeface="Candara" pitchFamily="34" charset="0"/>
              </a:rPr>
              <a:t>2014</a:t>
            </a:r>
          </a:p>
          <a:p>
            <a:pPr>
              <a:lnSpc>
                <a:spcPct val="150000"/>
              </a:lnSpc>
            </a:pPr>
            <a:endParaRPr lang="pt-PT" dirty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 Querido </a:t>
            </a:r>
            <a:r>
              <a:rPr lang="pt-PT" dirty="0">
                <a:latin typeface="Candara" pitchFamily="34" charset="0"/>
              </a:rPr>
              <a:t>Gato</a:t>
            </a:r>
            <a:r>
              <a:rPr lang="pt-PT" dirty="0" smtClean="0">
                <a:latin typeface="Candara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pt-PT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Olá! </a:t>
            </a:r>
            <a:r>
              <a:rPr lang="pt-PT" dirty="0">
                <a:latin typeface="Candara" pitchFamily="34" charset="0"/>
              </a:rPr>
              <a:t>Como estás? Eu estou bem aqui e acho que tu devias vir cá…aqui há uma praia muito bonita, um mar muito </a:t>
            </a:r>
            <a:r>
              <a:rPr lang="pt-PT" dirty="0" smtClean="0">
                <a:latin typeface="Candara" pitchFamily="34" charset="0"/>
              </a:rPr>
              <a:t>grande, </a:t>
            </a:r>
            <a:r>
              <a:rPr lang="pt-PT" dirty="0">
                <a:latin typeface="Candara" pitchFamily="34" charset="0"/>
              </a:rPr>
              <a:t>sem peixes, onde tu podias tomar banho, de que gostas tanto…aqui também há muitos cães com que tu podes brincar – tu foges e eles vão atrás de ti… Quando quiseres comer um pássaro podes tentar caçar </a:t>
            </a:r>
            <a:r>
              <a:rPr lang="pt-PT" dirty="0" smtClean="0">
                <a:latin typeface="Candara" pitchFamily="34" charset="0"/>
              </a:rPr>
              <a:t>alguns que há </a:t>
            </a:r>
            <a:r>
              <a:rPr lang="pt-PT" dirty="0">
                <a:latin typeface="Candara" pitchFamily="34" charset="0"/>
              </a:rPr>
              <a:t>por </a:t>
            </a:r>
            <a:r>
              <a:rPr lang="pt-PT" dirty="0" smtClean="0">
                <a:latin typeface="Candara" pitchFamily="34" charset="0"/>
              </a:rPr>
              <a:t>aqui…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Eu </a:t>
            </a:r>
            <a:r>
              <a:rPr lang="pt-PT" dirty="0">
                <a:latin typeface="Candara" pitchFamily="34" charset="0"/>
              </a:rPr>
              <a:t>tenho a certeza de que tu irias gostar de vir aqui</a:t>
            </a:r>
            <a:r>
              <a:rPr lang="pt-PT" dirty="0" smtClean="0">
                <a:latin typeface="Candara" pitchFamily="34" charset="0"/>
              </a:rPr>
              <a:t>…</a:t>
            </a:r>
            <a:endParaRPr lang="pt-PT" dirty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>
                <a:latin typeface="Candara" pitchFamily="34" charset="0"/>
              </a:rPr>
              <a:t>                                                              Do teu querido dono, </a:t>
            </a:r>
            <a:endParaRPr lang="pt-PT" dirty="0" smtClean="0">
              <a:latin typeface="Candara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latin typeface="Candara" pitchFamily="34" charset="0"/>
              </a:rPr>
              <a:t>                                                                                                            Zé</a:t>
            </a:r>
            <a:endParaRPr lang="pt-PT" dirty="0">
              <a:latin typeface="Candara" pitchFamily="34" charset="0"/>
            </a:endParaRPr>
          </a:p>
        </p:txBody>
      </p:sp>
      <p:pic>
        <p:nvPicPr>
          <p:cNvPr id="3" name="Imagem 2" descr="C:\Documents and Settings\Dora\Ambiente de trabalho\!SITE TUDO julho14\SITE julho 14 varios\imagens esticadas  para a tia Dora\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237312"/>
            <a:ext cx="2016224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822960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2700" dirty="0" smtClean="0"/>
              <a:t>  </a:t>
            </a:r>
            <a:r>
              <a:rPr lang="pt-PT" sz="2700" dirty="0" smtClean="0">
                <a:latin typeface="Candara" pitchFamily="34" charset="0"/>
              </a:rPr>
              <a:t>Cá chegou direitinha a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encomenda</a:t>
            </a:r>
            <a:r>
              <a:rPr lang="pt-PT" sz="2700" dirty="0" smtClean="0">
                <a:latin typeface="Candara" pitchFamily="34" charset="0"/>
              </a:rPr>
              <a:t>,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pelo "expresso" que parou na Piedade,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pão</a:t>
            </a:r>
            <a:r>
              <a:rPr lang="pt-PT" sz="2700" b="1" dirty="0" smtClean="0">
                <a:latin typeface="Candara" pitchFamily="34" charset="0"/>
              </a:rPr>
              <a:t> </a:t>
            </a:r>
            <a:r>
              <a:rPr lang="pt-PT" sz="2700" dirty="0" smtClean="0">
                <a:latin typeface="Candara" pitchFamily="34" charset="0"/>
              </a:rPr>
              <a:t>de trigo e linguiça </a:t>
            </a:r>
            <a:r>
              <a:rPr lang="pt-PT" sz="2700" dirty="0" err="1" smtClean="0">
                <a:latin typeface="Candara" pitchFamily="34" charset="0"/>
              </a:rPr>
              <a:t>p'rá</a:t>
            </a:r>
            <a:r>
              <a:rPr lang="pt-PT" sz="2700" dirty="0" smtClean="0">
                <a:latin typeface="Candara" pitchFamily="34" charset="0"/>
              </a:rPr>
              <a:t> merenda,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sempre dá para enganar a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saudade</a:t>
            </a:r>
            <a:r>
              <a:rPr lang="pt-PT" sz="2700" dirty="0" smtClean="0">
                <a:latin typeface="Candara" pitchFamily="34" charset="0"/>
              </a:rPr>
              <a:t>.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Espero que não demorem a mandar, 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novidades</a:t>
            </a:r>
            <a:r>
              <a:rPr lang="pt-PT" sz="2700" b="1" dirty="0" smtClean="0">
                <a:latin typeface="Candara" pitchFamily="34" charset="0"/>
              </a:rPr>
              <a:t> </a:t>
            </a:r>
            <a:r>
              <a:rPr lang="pt-PT" sz="2700" dirty="0" smtClean="0">
                <a:latin typeface="Candara" pitchFamily="34" charset="0"/>
              </a:rPr>
              <a:t>na volta do correio.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A</a:t>
            </a:r>
            <a:r>
              <a:rPr lang="pt-PT" sz="27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ribeira</a:t>
            </a:r>
            <a:r>
              <a:rPr lang="pt-PT" sz="27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r>
              <a:rPr lang="pt-PT" sz="2700" dirty="0" smtClean="0">
                <a:latin typeface="Candara" pitchFamily="34" charset="0"/>
              </a:rPr>
              <a:t>corre bem ou vai secar?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Como estão as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oliveiras</a:t>
            </a:r>
            <a:r>
              <a:rPr lang="pt-PT" sz="27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 </a:t>
            </a:r>
            <a:r>
              <a:rPr lang="pt-PT" sz="2700" dirty="0" smtClean="0">
                <a:latin typeface="Candara" pitchFamily="34" charset="0"/>
              </a:rPr>
              <a:t>de "candeio"?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Já não tenho mais assunto </a:t>
            </a:r>
            <a:r>
              <a:rPr lang="pt-PT" sz="2700" dirty="0" err="1" smtClean="0">
                <a:latin typeface="Candara" pitchFamily="34" charset="0"/>
              </a:rPr>
              <a:t>p’ra</a:t>
            </a:r>
            <a:r>
              <a:rPr lang="pt-PT" sz="2700" dirty="0" smtClean="0">
                <a:latin typeface="Candara" pitchFamily="34" charset="0"/>
              </a:rPr>
              <a:t> escrever.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Cumprimentos</a:t>
            </a:r>
            <a:r>
              <a:rPr lang="pt-PT" sz="2700" dirty="0" smtClean="0">
                <a:latin typeface="Candara" pitchFamily="34" charset="0"/>
              </a:rPr>
              <a:t> ao nosso pessoal.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Um </a:t>
            </a:r>
            <a:r>
              <a:rPr lang="pt-PT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abraço </a:t>
            </a:r>
            <a:r>
              <a:rPr lang="pt-PT" sz="2700" dirty="0" smtClean="0">
                <a:latin typeface="Candara" pitchFamily="34" charset="0"/>
              </a:rPr>
              <a:t>deste que tanto vos quer.</a:t>
            </a:r>
          </a:p>
          <a:p>
            <a:pPr>
              <a:buNone/>
            </a:pPr>
            <a:r>
              <a:rPr lang="pt-PT" sz="2700" dirty="0" smtClean="0">
                <a:latin typeface="Candara" pitchFamily="34" charset="0"/>
              </a:rPr>
              <a:t>  Sou capaz de ir aí pelo Natal.</a:t>
            </a:r>
          </a:p>
          <a:p>
            <a:pPr>
              <a:buNone/>
            </a:pPr>
            <a:r>
              <a:rPr lang="pt-PT" sz="2800" dirty="0" smtClean="0">
                <a:latin typeface="Candara" pitchFamily="34" charset="0"/>
              </a:rPr>
              <a:t>                                                                            </a:t>
            </a:r>
            <a:r>
              <a:rPr lang="pt-PT" sz="2800" i="1" dirty="0" smtClean="0">
                <a:latin typeface="Candara" pitchFamily="34" charset="0"/>
              </a:rPr>
              <a:t>João M0nge</a:t>
            </a:r>
            <a:endParaRPr lang="pt-PT" sz="2800" i="1" dirty="0">
              <a:latin typeface="Candara" pitchFamily="34" charset="0"/>
            </a:endParaRPr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r>
              <a:rPr lang="pt-PT" sz="2800" dirty="0" smtClean="0"/>
              <a:t> </a:t>
            </a:r>
            <a:endParaRPr lang="pt-PT" sz="2800" dirty="0"/>
          </a:p>
        </p:txBody>
      </p:sp>
      <p:pic>
        <p:nvPicPr>
          <p:cNvPr id="11266" name="Picture 2" descr="C:\Documents and Settings\Dora\Ambiente de trabalho\air_mail_toon_md_wh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97152"/>
            <a:ext cx="2335654" cy="1423789"/>
          </a:xfrm>
          <a:prstGeom prst="rect">
            <a:avLst/>
          </a:prstGeom>
          <a:noFill/>
        </p:spPr>
      </p:pic>
      <p:pic>
        <p:nvPicPr>
          <p:cNvPr id="11268" name="Picture 4" descr="C:\Documents and Settings\Dora\Ambiente de trabalho\estrelinh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861048"/>
            <a:ext cx="762000" cy="914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475656" y="-6037838"/>
            <a:ext cx="6264696" cy="128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1600" b="1" dirty="0" smtClean="0">
              <a:solidFill>
                <a:srgbClr val="000000"/>
              </a:solidFill>
              <a:latin typeface="Berlin Sans FB Demi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 Demi" pitchFamily="34" charset="0"/>
                <a:ea typeface="Times New Roman" pitchFamily="18" charset="0"/>
              </a:rPr>
              <a:t>POSTAL DOS CORREIOS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Querida mãe, querido pai,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então que tal?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Nós andamos do jeito que Deus quer.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Entre os dias, que passam menos mal,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lá vem um que nos dá mais que fazer.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Mas falemos de coisas bem melhores: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A Laurinda faz vestidos por medida,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o rapaz estuda nos computadores,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dizem que é um emprego com saída.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Cá chegou direitinha a encomenda,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pelo "expresso" que parou na Piedade,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Pão de trigo e linguiça </a:t>
            </a:r>
            <a:r>
              <a:rPr kumimoji="0" lang="pt-P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p'rá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 merenda,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sempre dá para enganar a saudade.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Espero que não demorem a mandar,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Novidades na volta do correio.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A ribeira corre bem ou vai secar?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Como estão as oliveiras  de "candeio"?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Já não tenho mais assunto </a:t>
            </a:r>
            <a:r>
              <a:rPr kumimoji="0" lang="pt-P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p’ra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 escrever.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Cumprimentos  ao nosso pessoal.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Um abraço deste que tanto vos quer.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Sou capaz de ir aí pelo Natal.</a:t>
            </a:r>
            <a:endParaRPr kumimoji="0" lang="pt-P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                                               João Monge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3" descr="C:\Documents and Settings\Dora\Ambiente de trabalho\lapis-escrevendo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620688" cy="16673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907704" y="1700808"/>
            <a:ext cx="6264696" cy="6480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PT" sz="3600" b="1" dirty="0" smtClean="0">
                <a:solidFill>
                  <a:schemeClr val="accent1">
                    <a:lumMod val="50000"/>
                  </a:schemeClr>
                </a:solidFill>
                <a:latin typeface="Gill Sans Ultra Bold" pitchFamily="34" charset="0"/>
              </a:rPr>
              <a:t>A CARTA</a:t>
            </a:r>
            <a:endParaRPr lang="pt-PT" sz="3600" b="1" dirty="0">
              <a:solidFill>
                <a:schemeClr val="accent1">
                  <a:lumMod val="50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2800" dirty="0" smtClean="0"/>
              <a:t> </a:t>
            </a:r>
            <a:endParaRPr lang="pt-PT" sz="2800" dirty="0"/>
          </a:p>
        </p:txBody>
      </p:sp>
      <p:sp>
        <p:nvSpPr>
          <p:cNvPr id="10" name="Rectângulo 9"/>
          <p:cNvSpPr/>
          <p:nvPr/>
        </p:nvSpPr>
        <p:spPr>
          <a:xfrm>
            <a:off x="6444208" y="5517232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pt-PT" b="1" i="1" dirty="0" smtClean="0">
                <a:latin typeface="Candara" pitchFamily="34" charset="0"/>
              </a:rPr>
              <a:t>Dora Martins</a:t>
            </a:r>
            <a:endParaRPr lang="pt-PT" b="1" i="1" dirty="0">
              <a:latin typeface="Candara" pitchFamily="34" charset="0"/>
            </a:endParaRPr>
          </a:p>
        </p:txBody>
      </p:sp>
      <p:pic>
        <p:nvPicPr>
          <p:cNvPr id="11" name="Imagem 10" descr="C:\Documents and Settings\Dora\Ambiente de trabalho\DORA\Imagens\lapi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764704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Documents and Settings\Dora\Ambiente de trabalho\carta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492896"/>
            <a:ext cx="3024336" cy="2866270"/>
          </a:xfrm>
          <a:prstGeom prst="rect">
            <a:avLst/>
          </a:prstGeom>
          <a:noFill/>
        </p:spPr>
      </p:pic>
      <p:pic>
        <p:nvPicPr>
          <p:cNvPr id="13" name="Picture 5" descr="C:\Documents and Settings\Dora\Ambiente de trabalho\DORA\Imagens\escolar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0"/>
            <a:ext cx="952500" cy="952500"/>
          </a:xfrm>
          <a:prstGeom prst="rect">
            <a:avLst/>
          </a:prstGeom>
          <a:noFill/>
        </p:spPr>
      </p:pic>
      <p:pic>
        <p:nvPicPr>
          <p:cNvPr id="14" name="Picture 5" descr="C:\Documents and Settings\Dora\Ambiente de trabalho\DORA\Imagens\escolar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0"/>
            <a:ext cx="952500" cy="952500"/>
          </a:xfrm>
          <a:prstGeom prst="rect">
            <a:avLst/>
          </a:prstGeom>
          <a:noFill/>
        </p:spPr>
      </p:pic>
      <p:pic>
        <p:nvPicPr>
          <p:cNvPr id="15" name="Picture 5" descr="C:\Documents and Settings\Dora\Ambiente de trabalho\DORA\Imagens\escolar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420888"/>
            <a:ext cx="952500" cy="952500"/>
          </a:xfrm>
          <a:prstGeom prst="rect">
            <a:avLst/>
          </a:prstGeom>
          <a:noFill/>
        </p:spPr>
      </p:pic>
      <p:pic>
        <p:nvPicPr>
          <p:cNvPr id="16" name="Picture 5" descr="C:\Documents and Settings\Dora\Ambiente de trabalho\DORA\Imagens\escolar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661248"/>
            <a:ext cx="952500" cy="952500"/>
          </a:xfrm>
          <a:prstGeom prst="rect">
            <a:avLst/>
          </a:prstGeom>
          <a:noFill/>
        </p:spPr>
      </p:pic>
      <p:pic>
        <p:nvPicPr>
          <p:cNvPr id="10246" name="Picture 6" descr="C:\Documents and Settings\Dora\Ambiente de trabalho\envelop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5301208"/>
            <a:ext cx="1600200" cy="1114425"/>
          </a:xfrm>
          <a:prstGeom prst="rect">
            <a:avLst/>
          </a:prstGeom>
          <a:noFill/>
        </p:spPr>
      </p:pic>
      <p:pic>
        <p:nvPicPr>
          <p:cNvPr id="10247" name="Picture 7" descr="C:\Documents and Settings\Dora\Ambiente de trabalho\pombo_correi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077072"/>
            <a:ext cx="2514600" cy="2495550"/>
          </a:xfrm>
          <a:prstGeom prst="rect">
            <a:avLst/>
          </a:prstGeom>
          <a:noFill/>
        </p:spPr>
      </p:pic>
      <p:pic>
        <p:nvPicPr>
          <p:cNvPr id="10248" name="Picture 8" descr="C:\Documents and Settings\Dora\Ambiente de trabalho\cart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2564904"/>
            <a:ext cx="1616968" cy="16169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907704" y="476672"/>
            <a:ext cx="468052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accent2"/>
                </a:solidFill>
                <a:latin typeface="Candara" pitchFamily="34" charset="0"/>
              </a:rPr>
              <a:t>A estrutura da carta</a:t>
            </a:r>
            <a:endParaRPr lang="pt-PT" sz="3200" b="1" dirty="0">
              <a:solidFill>
                <a:schemeClr val="accent2"/>
              </a:solidFill>
              <a:latin typeface="Candara" pitchFamily="34" charset="0"/>
            </a:endParaRPr>
          </a:p>
        </p:txBody>
      </p:sp>
      <p:pic>
        <p:nvPicPr>
          <p:cNvPr id="7170" name="Picture 2" descr="C:\Documents and Settings\Dora\Ambiente de trabalho\Garfield escreve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608512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1"/>
          <p:cNvSpPr txBox="1">
            <a:spLocks noChangeArrowheads="1"/>
          </p:cNvSpPr>
          <p:nvPr/>
        </p:nvSpPr>
        <p:spPr bwMode="auto">
          <a:xfrm>
            <a:off x="1043608" y="548680"/>
            <a:ext cx="2864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       Saudação </a:t>
            </a:r>
            <a:r>
              <a:rPr lang="pt-PT" altLang="pt-PT" dirty="0">
                <a:solidFill>
                  <a:srgbClr val="FF0000"/>
                </a:solidFill>
                <a:latin typeface="Cooper Black" pitchFamily="18" charset="0"/>
              </a:rPr>
              <a:t>inicial</a:t>
            </a:r>
          </a:p>
        </p:txBody>
      </p:sp>
      <p:sp>
        <p:nvSpPr>
          <p:cNvPr id="18435" name="CaixaDeTexto 12"/>
          <p:cNvSpPr txBox="1">
            <a:spLocks noChangeArrowheads="1"/>
          </p:cNvSpPr>
          <p:nvPr/>
        </p:nvSpPr>
        <p:spPr bwMode="auto">
          <a:xfrm>
            <a:off x="971600" y="1196752"/>
            <a:ext cx="4283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       Corpo da carta</a:t>
            </a:r>
            <a:endParaRPr lang="pt-PT" altLang="pt-P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436" name="CaixaDeTexto 13"/>
          <p:cNvSpPr txBox="1">
            <a:spLocks noChangeArrowheads="1"/>
          </p:cNvSpPr>
          <p:nvPr/>
        </p:nvSpPr>
        <p:spPr bwMode="auto">
          <a:xfrm>
            <a:off x="1475656" y="4365104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Despedida</a:t>
            </a:r>
            <a:endParaRPr lang="pt-PT" altLang="pt-P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437" name="CaixaDeTexto 14"/>
          <p:cNvSpPr txBox="1">
            <a:spLocks noChangeArrowheads="1"/>
          </p:cNvSpPr>
          <p:nvPr/>
        </p:nvSpPr>
        <p:spPr bwMode="auto">
          <a:xfrm>
            <a:off x="4716016" y="5085185"/>
            <a:ext cx="3672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                                   Assinatura</a:t>
            </a:r>
            <a:endParaRPr lang="pt-PT" altLang="pt-P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8438" name="CaixaDeTexto 15"/>
          <p:cNvSpPr txBox="1">
            <a:spLocks noChangeArrowheads="1"/>
          </p:cNvSpPr>
          <p:nvPr/>
        </p:nvSpPr>
        <p:spPr bwMode="auto">
          <a:xfrm>
            <a:off x="5940152" y="188640"/>
            <a:ext cx="35523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PT" altLang="pt-PT" sz="2000" dirty="0">
                <a:solidFill>
                  <a:srgbClr val="FF0000"/>
                </a:solidFill>
                <a:latin typeface="Curlz MT" pitchFamily="82" charset="0"/>
              </a:rPr>
              <a:t> </a:t>
            </a:r>
            <a:r>
              <a:rPr lang="pt-PT" altLang="pt-PT" sz="2000" dirty="0" smtClean="0">
                <a:solidFill>
                  <a:srgbClr val="FF0000"/>
                </a:solidFill>
                <a:latin typeface="Curlz MT" pitchFamily="82" charset="0"/>
              </a:rPr>
              <a:t>  </a:t>
            </a:r>
            <a:r>
              <a:rPr lang="pt-PT" altLang="pt-PT" sz="2000" b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Local </a:t>
            </a:r>
            <a:r>
              <a:rPr lang="pt-PT" altLang="pt-PT" dirty="0">
                <a:solidFill>
                  <a:srgbClr val="FF0000"/>
                </a:solidFill>
                <a:latin typeface="Cooper Black" pitchFamily="18" charset="0"/>
              </a:rPr>
              <a:t>e </a:t>
            </a:r>
            <a:r>
              <a:rPr lang="pt-PT" altLang="pt-PT" dirty="0" smtClean="0">
                <a:solidFill>
                  <a:srgbClr val="FF0000"/>
                </a:solidFill>
                <a:latin typeface="Cooper Black" pitchFamily="18" charset="0"/>
              </a:rPr>
              <a:t>data</a:t>
            </a:r>
            <a:endParaRPr lang="pt-PT" altLang="pt-PT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7" name="CaixaDeTexto 14"/>
          <p:cNvSpPr txBox="1">
            <a:spLocks noChangeArrowheads="1"/>
          </p:cNvSpPr>
          <p:nvPr/>
        </p:nvSpPr>
        <p:spPr bwMode="auto">
          <a:xfrm>
            <a:off x="971600" y="5776913"/>
            <a:ext cx="4791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PT" dirty="0" smtClean="0">
                <a:solidFill>
                  <a:srgbClr val="FF0000"/>
                </a:solidFill>
                <a:latin typeface="Cooper Black" pitchFamily="18" charset="0"/>
              </a:rPr>
              <a:t>P.S. : </a:t>
            </a:r>
            <a:r>
              <a:rPr lang="pt-PT" b="1" dirty="0" smtClean="0">
                <a:solidFill>
                  <a:srgbClr val="FF0000"/>
                </a:solidFill>
                <a:latin typeface="Candara" pitchFamily="34" charset="0"/>
              </a:rPr>
              <a:t>(</a:t>
            </a:r>
            <a:r>
              <a:rPr lang="pt-PT" b="1" i="1" dirty="0" err="1" smtClean="0">
                <a:solidFill>
                  <a:srgbClr val="FF0000"/>
                </a:solidFill>
                <a:latin typeface="Candara" pitchFamily="34" charset="0"/>
              </a:rPr>
              <a:t>Post</a:t>
            </a:r>
            <a:r>
              <a:rPr lang="pt-PT" b="1" i="1" dirty="0" smtClean="0">
                <a:solidFill>
                  <a:srgbClr val="FF0000"/>
                </a:solidFill>
                <a:latin typeface="Candara" pitchFamily="34" charset="0"/>
              </a:rPr>
              <a:t> </a:t>
            </a:r>
            <a:r>
              <a:rPr lang="pt-PT" b="1" i="1" dirty="0" err="1" smtClean="0">
                <a:solidFill>
                  <a:srgbClr val="FF0000"/>
                </a:solidFill>
                <a:latin typeface="Candara" pitchFamily="34" charset="0"/>
              </a:rPr>
              <a:t>Scriptum</a:t>
            </a:r>
            <a:r>
              <a:rPr lang="pt-PT" b="1" i="1" dirty="0" smtClean="0">
                <a:solidFill>
                  <a:srgbClr val="FF0000"/>
                </a:solidFill>
                <a:latin typeface="Candara" pitchFamily="34" charset="0"/>
              </a:rPr>
              <a:t>)</a:t>
            </a:r>
            <a:endParaRPr lang="pt-PT" b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eaLnBrk="1" hangingPunct="1">
              <a:defRPr/>
            </a:pPr>
            <a:r>
              <a:rPr lang="pt-PT" b="1" dirty="0" smtClean="0">
                <a:latin typeface="Candara" pitchFamily="34" charset="0"/>
              </a:rPr>
              <a:t>Sou capaz de ir aí pelo Natal.</a:t>
            </a:r>
          </a:p>
        </p:txBody>
      </p:sp>
      <p:sp>
        <p:nvSpPr>
          <p:cNvPr id="8" name="CaixaDeTexto 12"/>
          <p:cNvSpPr txBox="1">
            <a:spLocks noChangeArrowheads="1"/>
          </p:cNvSpPr>
          <p:nvPr/>
        </p:nvSpPr>
        <p:spPr bwMode="auto">
          <a:xfrm>
            <a:off x="0" y="857250"/>
            <a:ext cx="39290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urlz MT" pitchFamily="82" charset="0"/>
              </a:rPr>
              <a:t>	  </a:t>
            </a:r>
            <a:r>
              <a:rPr lang="pt-PT" b="1" dirty="0" smtClean="0">
                <a:latin typeface="Candara" pitchFamily="34" charset="0"/>
              </a:rPr>
              <a:t>Querida mãe, querido pai,</a:t>
            </a: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  <a:p>
            <a:pPr eaLnBrk="1" hangingPunct="1">
              <a:defRPr/>
            </a:pPr>
            <a:endParaRPr lang="pt-PT" b="1" dirty="0" smtClean="0">
              <a:latin typeface="Candara" pitchFamily="34" charset="0"/>
            </a:endParaRPr>
          </a:p>
        </p:txBody>
      </p:sp>
      <p:sp>
        <p:nvSpPr>
          <p:cNvPr id="9" name="CaixaDeTexto 12"/>
          <p:cNvSpPr txBox="1">
            <a:spLocks noChangeArrowheads="1"/>
          </p:cNvSpPr>
          <p:nvPr/>
        </p:nvSpPr>
        <p:spPr bwMode="auto">
          <a:xfrm>
            <a:off x="0" y="157162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latin typeface="Curlz MT" pitchFamily="82" charset="0"/>
              </a:rPr>
              <a:t>	</a:t>
            </a:r>
            <a:endParaRPr lang="pt-PT" dirty="0" smtClean="0">
              <a:latin typeface="Candara" pitchFamily="34" charset="0"/>
            </a:endParaRPr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0" y="441007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pt-PT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anose="020B0604020202020204" pitchFamily="34" charset="0"/>
              </a:rPr>
              <a:t>	</a:t>
            </a:r>
            <a:endParaRPr lang="pt-PT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pt-PT" b="1" dirty="0" smtClean="0">
                <a:latin typeface="Candara" pitchFamily="34" charset="0"/>
                <a:cs typeface="Arial" panose="020B0604020202020204" pitchFamily="34" charset="0"/>
              </a:rPr>
              <a:t>            Cumprimentos </a:t>
            </a:r>
            <a:r>
              <a:rPr lang="pt-PT" b="1" dirty="0">
                <a:latin typeface="Candara" pitchFamily="34" charset="0"/>
                <a:cs typeface="Arial" panose="020B0604020202020204" pitchFamily="34" charset="0"/>
              </a:rPr>
              <a:t>ao nosso pessoal. </a:t>
            </a:r>
            <a:endParaRPr lang="pt-PT" b="1" dirty="0" smtClean="0">
              <a:latin typeface="Candara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pt-PT" b="1" dirty="0" smtClean="0">
                <a:latin typeface="Candara" pitchFamily="34" charset="0"/>
                <a:cs typeface="Arial" panose="020B0604020202020204" pitchFamily="34" charset="0"/>
              </a:rPr>
              <a:t>            Um </a:t>
            </a:r>
            <a:r>
              <a:rPr lang="pt-PT" b="1" dirty="0">
                <a:latin typeface="Candara" pitchFamily="34" charset="0"/>
                <a:cs typeface="Arial" panose="020B0604020202020204" pitchFamily="34" charset="0"/>
              </a:rPr>
              <a:t>abraço deste que tanto vos </a:t>
            </a:r>
            <a:r>
              <a:rPr lang="pt-PT" b="1" dirty="0" smtClean="0">
                <a:latin typeface="Candara" pitchFamily="34" charset="0"/>
                <a:cs typeface="Arial" panose="020B0604020202020204" pitchFamily="34" charset="0"/>
              </a:rPr>
              <a:t>quer.</a:t>
            </a:r>
            <a:endParaRPr lang="pt-PT" b="1" dirty="0">
              <a:latin typeface="Candara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6948264" y="5445224"/>
            <a:ext cx="13858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pt-PT" b="1" dirty="0" smtClean="0">
                <a:latin typeface="Candara" pitchFamily="34" charset="0"/>
                <a:ea typeface="Cambria Math" pitchFamily="18" charset="0"/>
                <a:cs typeface="Arial" panose="020B0604020202020204" pitchFamily="34" charset="0"/>
              </a:rPr>
              <a:t>    António</a:t>
            </a:r>
            <a:endParaRPr lang="pt-PT" b="1" dirty="0">
              <a:latin typeface="Candara" pitchFamily="34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868144" y="520606"/>
            <a:ext cx="2880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Lisboa, 7 de </a:t>
            </a:r>
            <a:r>
              <a:rPr kumimoji="0" lang="pt-P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maio</a:t>
            </a:r>
            <a:r>
              <a:rPr kumimoji="0" lang="pt-P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</a:rPr>
              <a:t> de 2010</a:t>
            </a:r>
            <a:endParaRPr kumimoji="0" lang="pt-P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251520" y="148478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PT" dirty="0" smtClean="0">
                <a:latin typeface="Candara" pitchFamily="34" charset="0"/>
              </a:rPr>
              <a:t>    </a:t>
            </a:r>
            <a:r>
              <a:rPr lang="pt-PT" b="1" dirty="0" smtClean="0">
                <a:latin typeface="Candara" pitchFamily="34" charset="0"/>
              </a:rPr>
              <a:t> Então que tal? </a:t>
            </a: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  Nós andamos do jeito que Deus quer.</a:t>
            </a: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  Entre os dias, que passam menos mal, lá vem um que nos dá mais que fazer.</a:t>
            </a: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  Mas falemos de coisas bem melhores: a Laurinda faz vestidos por medida, o rapaz estuda nos computadores, dizem que é um emprego com saída.</a:t>
            </a: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</a:t>
            </a: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  <a:p>
            <a:pPr>
              <a:buNone/>
            </a:pPr>
            <a:endParaRPr lang="pt-PT" b="1" dirty="0" smtClean="0">
              <a:latin typeface="Candara" pitchFamily="34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323528" y="285293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Cá chegou direitinha a encomenda, pelo "expresso" que parou na Piedade, pão de trigo e linguiça </a:t>
            </a:r>
            <a:r>
              <a:rPr lang="pt-PT" b="1" dirty="0" err="1" smtClean="0">
                <a:latin typeface="Candara" pitchFamily="34" charset="0"/>
              </a:rPr>
              <a:t>p'rá</a:t>
            </a:r>
            <a:r>
              <a:rPr lang="pt-PT" b="1" dirty="0" smtClean="0">
                <a:latin typeface="Candara" pitchFamily="34" charset="0"/>
              </a:rPr>
              <a:t> merenda, sempre dá para enganar a saudade.</a:t>
            </a: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Espero que não demorem a mandar,  novidades na volta do correio. A ribeira corre bem ou vai secar? Como estão as oliveiras de "candeio"?</a:t>
            </a:r>
          </a:p>
          <a:p>
            <a:pPr>
              <a:buNone/>
            </a:pPr>
            <a:r>
              <a:rPr lang="pt-PT" b="1" dirty="0" smtClean="0">
                <a:latin typeface="Candara" pitchFamily="34" charset="0"/>
              </a:rPr>
              <a:t>   Já não tenho mais assunto </a:t>
            </a:r>
            <a:r>
              <a:rPr lang="pt-PT" b="1" dirty="0" err="1" smtClean="0">
                <a:latin typeface="Candara" pitchFamily="34" charset="0"/>
              </a:rPr>
              <a:t>p’ra</a:t>
            </a:r>
            <a:r>
              <a:rPr lang="pt-PT" b="1" dirty="0" smtClean="0">
                <a:latin typeface="Candara" pitchFamily="34" charset="0"/>
              </a:rPr>
              <a:t> escrever.</a:t>
            </a:r>
          </a:p>
          <a:p>
            <a:pPr>
              <a:buNone/>
            </a:pPr>
            <a:r>
              <a:rPr lang="pt-PT" dirty="0" smtClean="0">
                <a:latin typeface="Candara" pitchFamily="34" charset="0"/>
              </a:rPr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11560" y="620688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dirty="0" smtClean="0">
                <a:solidFill>
                  <a:srgbClr val="FF0000"/>
                </a:solidFill>
                <a:latin typeface="Bodoni MT Black" pitchFamily="18" charset="0"/>
              </a:rPr>
              <a:t>P.S. </a:t>
            </a:r>
            <a:r>
              <a:rPr lang="pt-PT" sz="2800" b="1" i="1" dirty="0" smtClean="0">
                <a:solidFill>
                  <a:srgbClr val="FF0000"/>
                </a:solidFill>
                <a:latin typeface="Arial Black" pitchFamily="34" charset="0"/>
                <a:sym typeface="Wingdings 3"/>
              </a:rPr>
              <a:t> </a:t>
            </a:r>
            <a:r>
              <a:rPr lang="pt-PT" sz="2800" dirty="0" smtClean="0">
                <a:latin typeface="Candara" pitchFamily="34" charset="0"/>
              </a:rPr>
              <a:t>significa </a:t>
            </a:r>
            <a:r>
              <a:rPr lang="pt-PT" sz="2800" i="1" dirty="0" err="1" smtClean="0">
                <a:latin typeface="Candara" pitchFamily="34" charset="0"/>
              </a:rPr>
              <a:t>Post</a:t>
            </a:r>
            <a:r>
              <a:rPr lang="pt-PT" sz="2800" i="1" dirty="0" smtClean="0">
                <a:latin typeface="Candara" pitchFamily="34" charset="0"/>
              </a:rPr>
              <a:t> </a:t>
            </a:r>
            <a:r>
              <a:rPr lang="pt-PT" sz="2800" i="1" dirty="0" err="1" smtClean="0">
                <a:latin typeface="Candara" pitchFamily="34" charset="0"/>
              </a:rPr>
              <a:t>Scriptum</a:t>
            </a:r>
            <a:r>
              <a:rPr lang="pt-PT" sz="2800" dirty="0" smtClean="0">
                <a:latin typeface="Candara" pitchFamily="34" charset="0"/>
              </a:rPr>
              <a:t>, ou seja, escrito depois. Utiliza-se quando é necessário adicionar alguma informação ou comentário, após a conclusão da carta.</a:t>
            </a:r>
            <a:endParaRPr lang="pt-PT" dirty="0">
              <a:latin typeface="Candar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4077072"/>
          <a:ext cx="7920880" cy="144016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P. S. </a:t>
                      </a:r>
                      <a:r>
                        <a:rPr lang="pt-PT" sz="24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sym typeface="Wingdings 3"/>
                        </a:rPr>
                        <a:t></a:t>
                      </a:r>
                      <a:r>
                        <a:rPr lang="pt-PT" sz="2400" b="1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Quando </a:t>
                      </a: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tiver mais novidades, escrevo-te.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P. S. </a:t>
                      </a:r>
                      <a:r>
                        <a:rPr lang="pt-PT" sz="24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sym typeface="Wingdings 3"/>
                        </a:rPr>
                        <a:t>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Não te esqueças de estudar.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P. S. </a:t>
                      </a:r>
                      <a:r>
                        <a:rPr lang="pt-PT" sz="2400" b="1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sym typeface="Wingdings 3"/>
                        </a:rPr>
                        <a:t></a:t>
                      </a:r>
                      <a:r>
                        <a:rPr lang="pt-PT" sz="24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4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Times New Roman"/>
                        </a:rPr>
                        <a:t>Já agora, a Maria manda-te beijinhos.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99592" y="335699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Exemplos de </a:t>
            </a:r>
            <a:r>
              <a:rPr lang="pt-PT" sz="2800" i="1" dirty="0" err="1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Post</a:t>
            </a:r>
            <a:r>
              <a:rPr lang="pt-PT" sz="2800" i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  </a:t>
            </a:r>
            <a:r>
              <a:rPr lang="pt-PT" sz="2800" i="1" dirty="0" err="1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Scriptum</a:t>
            </a:r>
            <a:r>
              <a:rPr lang="pt-PT" sz="2800" i="1" dirty="0" smtClean="0">
                <a:solidFill>
                  <a:schemeClr val="accent2">
                    <a:lumMod val="75000"/>
                  </a:schemeClr>
                </a:solidFill>
                <a:latin typeface="Candara" pitchFamily="34" charset="0"/>
              </a:rPr>
              <a:t>:</a:t>
            </a:r>
            <a:endParaRPr lang="pt-PT" sz="2800" i="1" dirty="0">
              <a:solidFill>
                <a:schemeClr val="accent2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5" name="Imagem 4" descr="C:\Documents and Settings\Dora\Ambiente de trabalho\DORA\Imagens\lapi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Dora\Ambiente de trabalho\imagens\cómo-redactar-una-cart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2816"/>
            <a:ext cx="3168352" cy="2664296"/>
          </a:xfrm>
          <a:prstGeom prst="rect">
            <a:avLst/>
          </a:prstGeom>
          <a:noFill/>
        </p:spPr>
      </p:pic>
      <p:pic>
        <p:nvPicPr>
          <p:cNvPr id="1029" name="Picture 5" descr="C:\Documents and Settings\Dora\Ambiente de trabalho\imagens\envelope formiga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48680"/>
            <a:ext cx="1285875" cy="1343025"/>
          </a:xfrm>
          <a:prstGeom prst="rect">
            <a:avLst/>
          </a:prstGeom>
          <a:noFill/>
        </p:spPr>
      </p:pic>
      <p:pic>
        <p:nvPicPr>
          <p:cNvPr id="6" name="Picture 5" descr="C:\Documents and Settings\Dora\Ambiente de trabalho\donald_carteir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2570581" cy="306896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971600" y="404664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ndara" pitchFamily="34" charset="0"/>
              </a:rPr>
              <a:t>     Para que serve a carta?</a:t>
            </a:r>
          </a:p>
          <a:p>
            <a:endParaRPr lang="pt-PT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pt-PT" sz="28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pt-PT" sz="2800" b="1" dirty="0">
              <a:solidFill>
                <a:schemeClr val="accent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600</TotalTime>
  <Words>1101</Words>
  <Application>Microsoft Office PowerPoint</Application>
  <PresentationFormat>Apresentação no Ecrã (4:3)</PresentationFormat>
  <Paragraphs>226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Equidade</vt:lpstr>
      <vt:lpstr>Diapositivo 1</vt:lpstr>
      <vt:lpstr>                                             POSTAL DOS CORREIOS </vt:lpstr>
      <vt:lpstr>Diapositivo 3</vt:lpstr>
      <vt:lpstr>Diapositivo 4</vt:lpstr>
      <vt:lpstr>A CARTA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POSTAL DOS CORREIOS</dc:title>
  <dc:creator>Dora</dc:creator>
  <cp:lastModifiedBy>Dora</cp:lastModifiedBy>
  <cp:revision>253</cp:revision>
  <dcterms:created xsi:type="dcterms:W3CDTF">2014-12-27T21:53:24Z</dcterms:created>
  <dcterms:modified xsi:type="dcterms:W3CDTF">2015-02-25T18:48:31Z</dcterms:modified>
</cp:coreProperties>
</file>