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60" r:id="rId5"/>
    <p:sldId id="262" r:id="rId6"/>
    <p:sldId id="265" r:id="rId7"/>
    <p:sldId id="269" r:id="rId8"/>
    <p:sldId id="270" r:id="rId9"/>
    <p:sldId id="271" r:id="rId10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54CA"/>
    <a:srgbClr val="2BED11"/>
    <a:srgbClr val="CDFBC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cxnSp>
        <p:nvCxnSpPr>
          <p:cNvPr id="8" name="Conexão recta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xão recta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Marcador de Posição da Dat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11CF3-7091-4440-8877-26B76EB8FB2B}" type="datetimeFigureOut">
              <a:rPr lang="pt-PT" smtClean="0"/>
              <a:pPr/>
              <a:t>22-08-2014</a:t>
            </a:fld>
            <a:endParaRPr lang="pt-PT"/>
          </a:p>
        </p:txBody>
      </p:sp>
      <p:sp>
        <p:nvSpPr>
          <p:cNvPr id="16" name="Marcador de Posição do Número do Diapositivo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7CE3ED-93E3-4E29-A36E-3E290D13D6C6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7" name="Marcador de Posição do Rodapé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11CF3-7091-4440-8877-26B76EB8FB2B}" type="datetimeFigureOut">
              <a:rPr lang="pt-PT" smtClean="0"/>
              <a:pPr/>
              <a:t>22-08-2014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CE3ED-93E3-4E29-A36E-3E290D13D6C6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11CF3-7091-4440-8877-26B76EB8FB2B}" type="datetimeFigureOut">
              <a:rPr lang="pt-PT" smtClean="0"/>
              <a:pPr/>
              <a:t>22-08-2014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CE3ED-93E3-4E29-A36E-3E290D13D6C6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Posição de Conteú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4" name="Marcador de Posição da Dat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A011CF3-7091-4440-8877-26B76EB8FB2B}" type="datetimeFigureOut">
              <a:rPr lang="pt-PT" smtClean="0"/>
              <a:pPr/>
              <a:t>22-08-2014</a:t>
            </a:fld>
            <a:endParaRPr lang="pt-PT"/>
          </a:p>
        </p:txBody>
      </p:sp>
      <p:sp>
        <p:nvSpPr>
          <p:cNvPr id="15" name="Marcador de Posição do Número do Diapositivo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D7CE3ED-93E3-4E29-A36E-3E290D13D6C6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6" name="Marcador de Posição do Rodapé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11CF3-7091-4440-8877-26B76EB8FB2B}" type="datetimeFigureOut">
              <a:rPr lang="pt-PT" smtClean="0"/>
              <a:pPr/>
              <a:t>22-08-2014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CE3ED-93E3-4E29-A36E-3E290D13D6C6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cxnSp>
        <p:nvCxnSpPr>
          <p:cNvPr id="7" name="Conexão recta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11CF3-7091-4440-8877-26B76EB8FB2B}" type="datetimeFigureOut">
              <a:rPr lang="pt-PT" smtClean="0"/>
              <a:pPr/>
              <a:t>22-08-2014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CE3ED-93E3-4E29-A36E-3E290D13D6C6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1" name="Marcador de Posição de Conteú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3" name="Marcador de Posição de Conteú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CE3ED-93E3-4E29-A36E-3E290D13D6C6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11CF3-7091-4440-8877-26B76EB8FB2B}" type="datetimeFigureOut">
              <a:rPr lang="pt-PT" smtClean="0"/>
              <a:pPr/>
              <a:t>22-08-2014</a:t>
            </a:fld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32" name="Marcador de Posição de Conteú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34" name="Marcador de Posição de Conteú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2" name="Marcador de Posição do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cxnSp>
        <p:nvCxnSpPr>
          <p:cNvPr id="10" name="Conexão recta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xão recta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11CF3-7091-4440-8877-26B76EB8FB2B}" type="datetimeFigureOut">
              <a:rPr lang="pt-PT" smtClean="0"/>
              <a:pPr/>
              <a:t>22-08-2014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CE3ED-93E3-4E29-A36E-3E290D13D6C6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11CF3-7091-4440-8877-26B76EB8FB2B}" type="datetimeFigureOut">
              <a:rPr lang="pt-PT" smtClean="0"/>
              <a:pPr/>
              <a:t>22-08-2014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CE3ED-93E3-4E29-A36E-3E290D13D6C6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Marcador de Posição de Conteú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8" name="Marcador de Posição da Dat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A011CF3-7091-4440-8877-26B76EB8FB2B}" type="datetimeFigureOut">
              <a:rPr lang="pt-PT" smtClean="0"/>
              <a:pPr/>
              <a:t>22-08-2014</a:t>
            </a:fld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D7CE3ED-93E3-4E29-A36E-3E290D13D6C6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0" name="Marcador de Posição do Rodapé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pt-PT" smtClean="0"/>
              <a:t>Clique no ícone para adicionar uma imagem</a:t>
            </a:r>
            <a:endParaRPr kumimoji="0"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8" name="Marcador de Posição da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11CF3-7091-4440-8877-26B76EB8FB2B}" type="datetimeFigureOut">
              <a:rPr lang="pt-PT" smtClean="0"/>
              <a:pPr/>
              <a:t>22-08-2014</a:t>
            </a:fld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7CE3ED-93E3-4E29-A36E-3E290D13D6C6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0" name="Marcador de Posição do Rodapé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Posição do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24" name="Marcador de Posição da Dat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A011CF3-7091-4440-8877-26B76EB8FB2B}" type="datetimeFigureOut">
              <a:rPr lang="pt-PT" smtClean="0"/>
              <a:pPr/>
              <a:t>22-08-2014</a:t>
            </a:fld>
            <a:endParaRPr lang="pt-PT"/>
          </a:p>
        </p:txBody>
      </p:sp>
      <p:sp>
        <p:nvSpPr>
          <p:cNvPr id="10" name="Marcador de Posição do Rodapé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PT"/>
          </a:p>
        </p:txBody>
      </p:sp>
      <p:sp>
        <p:nvSpPr>
          <p:cNvPr id="22" name="Marcador de Posição do Número do Diapositivo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D7CE3ED-93E3-4E29-A36E-3E290D13D6C6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5" name="Marcador de Posição do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ção de Conteúdo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PT" sz="6000" dirty="0" smtClean="0">
                <a:solidFill>
                  <a:srgbClr val="FFC000"/>
                </a:solidFill>
                <a:latin typeface="Calibri" pitchFamily="34" charset="0"/>
              </a:rPr>
              <a:t>O nome</a:t>
            </a:r>
            <a:endParaRPr lang="pt-PT" sz="6000" dirty="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457200" y="2564904"/>
            <a:ext cx="8305800" cy="850028"/>
          </a:xfrm>
        </p:spPr>
        <p:txBody>
          <a:bodyPr/>
          <a:lstStyle/>
          <a:p>
            <a:r>
              <a:rPr lang="pt-PT" dirty="0" smtClean="0">
                <a:solidFill>
                  <a:schemeClr val="bg1"/>
                </a:solidFill>
                <a:latin typeface="Calibri" pitchFamily="34" charset="0"/>
              </a:rPr>
              <a:t>Classes de palavras:</a:t>
            </a:r>
            <a:endParaRPr lang="pt-PT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1026" name="Picture 2" descr="C:\Documents and Settings\Dora\Ambiente de trabalho\SITE julho 14 varios\Imagens site\SITE DORA julho 14\crayons-0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1268760"/>
            <a:ext cx="676275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/>
          <p:cNvSpPr>
            <a:spLocks noGrp="1"/>
          </p:cNvSpPr>
          <p:nvPr>
            <p:ph idx="1"/>
          </p:nvPr>
        </p:nvSpPr>
        <p:spPr>
          <a:xfrm>
            <a:off x="539552" y="3068960"/>
            <a:ext cx="7992888" cy="280831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t-PT" sz="2400" b="1" dirty="0" smtClean="0">
                <a:solidFill>
                  <a:schemeClr val="tx2"/>
                </a:solidFill>
                <a:latin typeface="Candara" pitchFamily="34" charset="0"/>
              </a:rPr>
              <a:t>O nome pode variar em:</a:t>
            </a:r>
          </a:p>
          <a:p>
            <a:pPr algn="just">
              <a:buNone/>
            </a:pPr>
            <a:endParaRPr lang="pt-PT" sz="2400" b="1" dirty="0" smtClean="0">
              <a:solidFill>
                <a:schemeClr val="tx2"/>
              </a:solidFill>
              <a:latin typeface="Candara" pitchFamily="34" charset="0"/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 2" pitchFamily="18" charset="2"/>
              <a:buChar char=""/>
            </a:pPr>
            <a:r>
              <a:rPr lang="pt-PT" sz="2400" b="1" dirty="0" smtClean="0">
                <a:solidFill>
                  <a:schemeClr val="tx2"/>
                </a:solidFill>
                <a:latin typeface="Candara" pitchFamily="34" charset="0"/>
              </a:rPr>
              <a:t> género;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 2" pitchFamily="18" charset="2"/>
              <a:buChar char=""/>
            </a:pPr>
            <a:r>
              <a:rPr lang="pt-PT" sz="2400" b="1" dirty="0" smtClean="0">
                <a:solidFill>
                  <a:schemeClr val="tx2"/>
                </a:solidFill>
                <a:latin typeface="Candara" pitchFamily="34" charset="0"/>
              </a:rPr>
              <a:t>número;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 2" pitchFamily="18" charset="2"/>
              <a:buChar char=""/>
            </a:pPr>
            <a:r>
              <a:rPr lang="pt-PT" sz="2400" b="1" dirty="0" smtClean="0">
                <a:solidFill>
                  <a:schemeClr val="tx2"/>
                </a:solidFill>
                <a:latin typeface="Candara" pitchFamily="34" charset="0"/>
              </a:rPr>
              <a:t>grau.</a:t>
            </a:r>
            <a:endParaRPr lang="pt-PT" sz="2400" b="1" dirty="0">
              <a:solidFill>
                <a:schemeClr val="tx2"/>
              </a:solidFill>
              <a:latin typeface="Candara" pitchFamily="34" charset="0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8002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PT" sz="2400" b="1" dirty="0" smtClean="0">
                <a:solidFill>
                  <a:schemeClr val="tx2">
                    <a:lumMod val="90000"/>
                  </a:schemeClr>
                </a:solidFill>
                <a:latin typeface="Candara" pitchFamily="34" charset="0"/>
              </a:rPr>
              <a:t>A classe do nome pertence a uma </a:t>
            </a:r>
            <a:r>
              <a:rPr lang="pt-PT" sz="2400" b="1" dirty="0" smtClean="0">
                <a:solidFill>
                  <a:schemeClr val="accent2"/>
                </a:solidFill>
                <a:latin typeface="Candara" pitchFamily="34" charset="0"/>
              </a:rPr>
              <a:t>classe aberta de palavras</a:t>
            </a:r>
            <a:r>
              <a:rPr lang="pt-PT" sz="2400" b="1" dirty="0" smtClean="0">
                <a:solidFill>
                  <a:schemeClr val="tx2">
                    <a:lumMod val="90000"/>
                  </a:schemeClr>
                </a:solidFill>
                <a:latin typeface="Candara" pitchFamily="34" charset="0"/>
              </a:rPr>
              <a:t>, o que significa que a evolução da língua acrescenta constantemente novos vocábulos a esta classe. </a:t>
            </a:r>
            <a:endParaRPr lang="pt-PT" sz="2400" b="1" dirty="0">
              <a:solidFill>
                <a:schemeClr val="tx2">
                  <a:lumMod val="90000"/>
                </a:schemeClr>
              </a:solidFill>
              <a:latin typeface="Candara" pitchFamily="34" charset="0"/>
            </a:endParaRPr>
          </a:p>
        </p:txBody>
      </p:sp>
      <p:pic>
        <p:nvPicPr>
          <p:cNvPr id="6150" name="Picture 6" descr="http://lh3.ggpht.com/_RfBlksTcIP0/S4LayWRzmDI/AAAAAAAAA1E/E0FbWZtluSg/ilustra%C3%A7%C3%A3o-f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2564904"/>
            <a:ext cx="4320480" cy="35669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2553072"/>
          </a:xfrm>
        </p:spPr>
        <p:txBody>
          <a:bodyPr>
            <a:normAutofit/>
          </a:bodyPr>
          <a:lstStyle/>
          <a:p>
            <a:pPr algn="just"/>
            <a:endParaRPr lang="pt-PT" b="1" dirty="0" smtClean="0">
              <a:solidFill>
                <a:schemeClr val="tx2"/>
              </a:solidFill>
              <a:latin typeface="Candara" pitchFamily="34" charset="0"/>
            </a:endParaRPr>
          </a:p>
          <a:p>
            <a:pPr algn="just"/>
            <a:r>
              <a:rPr lang="pt-PT" b="1" dirty="0" smtClean="0">
                <a:solidFill>
                  <a:schemeClr val="tx2">
                    <a:lumMod val="75000"/>
                  </a:schemeClr>
                </a:solidFill>
                <a:latin typeface="Candara" pitchFamily="34" charset="0"/>
              </a:rPr>
              <a:t>PRÓPRIO</a:t>
            </a:r>
            <a:r>
              <a:rPr lang="pt-PT" b="1" dirty="0" smtClean="0">
                <a:solidFill>
                  <a:schemeClr val="tx2"/>
                </a:solidFill>
                <a:latin typeface="Candara" pitchFamily="34" charset="0"/>
              </a:rPr>
              <a:t>:</a:t>
            </a:r>
          </a:p>
          <a:p>
            <a:pPr algn="just"/>
            <a:endParaRPr lang="pt-PT" b="1" dirty="0" smtClean="0">
              <a:solidFill>
                <a:schemeClr val="tx2"/>
              </a:solidFill>
              <a:latin typeface="Candara" pitchFamily="34" charset="0"/>
            </a:endParaRPr>
          </a:p>
          <a:p>
            <a:pPr algn="just">
              <a:buNone/>
            </a:pPr>
            <a:r>
              <a:rPr lang="pt-PT" b="1" dirty="0" smtClean="0">
                <a:solidFill>
                  <a:schemeClr val="tx2"/>
                </a:solidFill>
                <a:latin typeface="Candara" pitchFamily="34" charset="0"/>
              </a:rPr>
              <a:t>	designa um ser, pessoa, entidade ou região única e individual.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678904"/>
          </a:xfrm>
        </p:spPr>
        <p:txBody>
          <a:bodyPr>
            <a:normAutofit fontScale="90000"/>
          </a:bodyPr>
          <a:lstStyle/>
          <a:p>
            <a:r>
              <a:rPr lang="pt-PT" b="1" dirty="0" smtClean="0">
                <a:solidFill>
                  <a:schemeClr val="tx2"/>
                </a:solidFill>
                <a:latin typeface="Candara" pitchFamily="34" charset="0"/>
              </a:rPr>
              <a:t>1. </a:t>
            </a:r>
            <a:r>
              <a:rPr lang="pt-PT" b="1" dirty="0" smtClean="0">
                <a:solidFill>
                  <a:srgbClr val="FFC000"/>
                </a:solidFill>
                <a:latin typeface="Candara" pitchFamily="34" charset="0"/>
              </a:rPr>
              <a:t>Subclasses do nome:</a:t>
            </a:r>
            <a:endParaRPr lang="pt-PT" b="1" dirty="0">
              <a:solidFill>
                <a:srgbClr val="FFC000"/>
              </a:solidFill>
              <a:latin typeface="Candara" pitchFamily="34" charset="0"/>
            </a:endParaRPr>
          </a:p>
        </p:txBody>
      </p:sp>
      <p:sp>
        <p:nvSpPr>
          <p:cNvPr id="4" name="Marcador de Posição de Conteúdo 1"/>
          <p:cNvSpPr txBox="1">
            <a:spLocks/>
          </p:cNvSpPr>
          <p:nvPr/>
        </p:nvSpPr>
        <p:spPr>
          <a:xfrm>
            <a:off x="539552" y="3933056"/>
            <a:ext cx="8229600" cy="168897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None/>
              <a:tabLst/>
              <a:defRPr/>
            </a:pPr>
            <a:endParaRPr kumimoji="0" lang="pt-PT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ndara" pitchFamily="34" charset="0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None/>
              <a:tabLst/>
              <a:defRPr/>
            </a:pPr>
            <a:r>
              <a:rPr kumimoji="0" lang="pt-PT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ndara" pitchFamily="34" charset="0"/>
                <a:ea typeface="+mn-ea"/>
                <a:cs typeface="+mn-cs"/>
              </a:rPr>
              <a:t>	ex: </a:t>
            </a:r>
            <a:r>
              <a:rPr kumimoji="0" lang="pt-PT" sz="2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ndara" pitchFamily="34" charset="0"/>
                <a:ea typeface="+mn-ea"/>
                <a:cs typeface="+mn-cs"/>
              </a:rPr>
              <a:t>Carolina, Alcobaça, Portugal, Jerónimos</a:t>
            </a:r>
            <a:endParaRPr kumimoji="0" lang="pt-PT" sz="2600" b="1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ndar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1512168"/>
          </a:xfrm>
        </p:spPr>
        <p:txBody>
          <a:bodyPr>
            <a:normAutofit/>
          </a:bodyPr>
          <a:lstStyle/>
          <a:p>
            <a:pPr algn="just"/>
            <a:endParaRPr lang="pt-PT" b="1" dirty="0" smtClean="0">
              <a:solidFill>
                <a:schemeClr val="tx2"/>
              </a:solidFill>
              <a:latin typeface="Candara" pitchFamily="34" charset="0"/>
            </a:endParaRPr>
          </a:p>
          <a:p>
            <a:pPr algn="just"/>
            <a:r>
              <a:rPr lang="pt-PT" b="1" dirty="0" smtClean="0">
                <a:solidFill>
                  <a:schemeClr val="tx2">
                    <a:lumMod val="75000"/>
                  </a:schemeClr>
                </a:solidFill>
                <a:latin typeface="Candara" pitchFamily="34" charset="0"/>
              </a:rPr>
              <a:t>COMUM</a:t>
            </a:r>
            <a:r>
              <a:rPr lang="pt-PT" b="1" dirty="0" smtClean="0">
                <a:solidFill>
                  <a:schemeClr val="tx2"/>
                </a:solidFill>
                <a:latin typeface="Candara" pitchFamily="34" charset="0"/>
              </a:rPr>
              <a:t>: </a:t>
            </a:r>
            <a:r>
              <a:rPr lang="pt-PT" sz="2400" b="1" dirty="0" smtClean="0">
                <a:solidFill>
                  <a:schemeClr val="tx2"/>
                </a:solidFill>
                <a:latin typeface="Candara" pitchFamily="34" charset="0"/>
              </a:rPr>
              <a:t>designa seres ou entidades não individualizados.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678904"/>
          </a:xfrm>
        </p:spPr>
        <p:txBody>
          <a:bodyPr>
            <a:normAutofit fontScale="90000"/>
          </a:bodyPr>
          <a:lstStyle/>
          <a:p>
            <a:r>
              <a:rPr lang="pt-PT" b="1" dirty="0" smtClean="0">
                <a:solidFill>
                  <a:srgbClr val="FFC000"/>
                </a:solidFill>
                <a:latin typeface="Candara" pitchFamily="34" charset="0"/>
              </a:rPr>
              <a:t>Subclasses do nome:</a:t>
            </a:r>
            <a:endParaRPr lang="pt-PT" b="1" dirty="0">
              <a:solidFill>
                <a:srgbClr val="FFC000"/>
              </a:solidFill>
              <a:latin typeface="Candara" pitchFamily="34" charset="0"/>
            </a:endParaRPr>
          </a:p>
        </p:txBody>
      </p:sp>
      <p:sp>
        <p:nvSpPr>
          <p:cNvPr id="4" name="Marcador de Posição de Conteúdo 1"/>
          <p:cNvSpPr txBox="1">
            <a:spLocks/>
          </p:cNvSpPr>
          <p:nvPr/>
        </p:nvSpPr>
        <p:spPr>
          <a:xfrm>
            <a:off x="467544" y="4221088"/>
            <a:ext cx="8229600" cy="50405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None/>
              <a:tabLst/>
              <a:defRPr/>
            </a:pPr>
            <a:r>
              <a:rPr kumimoji="0" lang="pt-PT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ndara" pitchFamily="34" charset="0"/>
                <a:ea typeface="+mn-ea"/>
                <a:cs typeface="+mn-cs"/>
              </a:rPr>
              <a:t>	ex: </a:t>
            </a:r>
            <a:r>
              <a:rPr kumimoji="0" lang="pt-PT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ndara" pitchFamily="34" charset="0"/>
                <a:ea typeface="+mn-ea"/>
                <a:cs typeface="+mn-cs"/>
              </a:rPr>
              <a:t>estante, bondade, mealheiro, música, rapaz</a:t>
            </a:r>
            <a:endParaRPr kumimoji="0" lang="pt-PT" sz="2400" b="1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ndar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2664296"/>
          </a:xfrm>
        </p:spPr>
        <p:txBody>
          <a:bodyPr>
            <a:normAutofit fontScale="25000" lnSpcReduction="20000"/>
          </a:bodyPr>
          <a:lstStyle/>
          <a:p>
            <a:pPr algn="just"/>
            <a:endParaRPr lang="pt-PT" b="1" dirty="0" smtClean="0">
              <a:solidFill>
                <a:schemeClr val="tx2"/>
              </a:solidFill>
              <a:latin typeface="Candara" pitchFamily="34" charset="0"/>
            </a:endParaRPr>
          </a:p>
          <a:p>
            <a:pPr algn="just"/>
            <a:r>
              <a:rPr lang="pt-PT" sz="9600" b="1" dirty="0" smtClean="0">
                <a:solidFill>
                  <a:schemeClr val="tx2">
                    <a:lumMod val="75000"/>
                  </a:schemeClr>
                </a:solidFill>
                <a:latin typeface="Candara" pitchFamily="34" charset="0"/>
              </a:rPr>
              <a:t>COMUM COLETIVO </a:t>
            </a:r>
            <a:r>
              <a:rPr lang="pt-PT" sz="9600" b="1" dirty="0" smtClean="0">
                <a:solidFill>
                  <a:schemeClr val="tx2"/>
                </a:solidFill>
                <a:latin typeface="Candara" pitchFamily="34" charset="0"/>
              </a:rPr>
              <a:t>:</a:t>
            </a:r>
            <a:endParaRPr lang="pt-PT" sz="9600" b="1" dirty="0" smtClean="0">
              <a:solidFill>
                <a:schemeClr val="tx2"/>
              </a:solidFill>
              <a:latin typeface="Candara" pitchFamily="34" charset="0"/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PT" sz="9600" b="1" dirty="0" smtClean="0">
                <a:solidFill>
                  <a:schemeClr val="tx2"/>
                </a:solidFill>
                <a:latin typeface="Candara" pitchFamily="34" charset="0"/>
              </a:rPr>
              <a:t>	nome que, no singular, designa um conjunto de seres ou objetos da mesma </a:t>
            </a:r>
            <a:r>
              <a:rPr lang="pt-PT" sz="9600" b="1" dirty="0" smtClean="0">
                <a:solidFill>
                  <a:schemeClr val="tx2"/>
                </a:solidFill>
                <a:latin typeface="Candara" pitchFamily="34" charset="0"/>
              </a:rPr>
              <a:t>espécie.</a:t>
            </a:r>
            <a:endParaRPr lang="pt-PT" sz="9600" b="1" dirty="0" smtClean="0">
              <a:solidFill>
                <a:schemeClr val="tx2"/>
              </a:solidFill>
              <a:latin typeface="Candara" pitchFamily="34" charset="0"/>
            </a:endParaRPr>
          </a:p>
          <a:p>
            <a:pPr lvl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PT" sz="9600" b="1" dirty="0" smtClean="0">
                <a:solidFill>
                  <a:schemeClr val="tx2"/>
                </a:solidFill>
                <a:latin typeface="Candara" pitchFamily="34" charset="0"/>
              </a:rPr>
              <a:t>	ex: </a:t>
            </a:r>
            <a:r>
              <a:rPr lang="pt-PT" sz="9600" b="1" dirty="0" smtClean="0">
                <a:latin typeface="Candara" pitchFamily="34" charset="0"/>
              </a:rPr>
              <a:t>arquipélago</a:t>
            </a:r>
            <a:r>
              <a:rPr lang="pt-PT" sz="9600" b="1" i="1" dirty="0" smtClean="0">
                <a:latin typeface="Candara" pitchFamily="34" charset="0"/>
              </a:rPr>
              <a:t>/arquipélagos</a:t>
            </a:r>
          </a:p>
          <a:p>
            <a:pPr lvl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PT" sz="9600" b="1" i="1" dirty="0" smtClean="0">
                <a:latin typeface="Candara" pitchFamily="34" charset="0"/>
              </a:rPr>
              <a:t>           cardume/cardumes</a:t>
            </a:r>
          </a:p>
          <a:p>
            <a:pPr lvl="0" algn="just">
              <a:buNone/>
            </a:pPr>
            <a:endParaRPr lang="pt-PT" sz="9600" b="1" i="1" dirty="0" smtClean="0">
              <a:solidFill>
                <a:schemeClr val="tx2"/>
              </a:solidFill>
              <a:latin typeface="Candara" pitchFamily="34" charset="0"/>
            </a:endParaRPr>
          </a:p>
          <a:p>
            <a:pPr algn="just">
              <a:buNone/>
            </a:pPr>
            <a:endParaRPr lang="pt-PT" sz="9600" b="1" dirty="0" smtClean="0">
              <a:solidFill>
                <a:schemeClr val="tx2"/>
              </a:solidFill>
              <a:latin typeface="Candara" pitchFamily="34" charset="0"/>
            </a:endParaRPr>
          </a:p>
          <a:p>
            <a:pPr algn="just">
              <a:buNone/>
            </a:pPr>
            <a:endParaRPr lang="pt-PT" sz="9600" b="1" dirty="0" smtClean="0">
              <a:solidFill>
                <a:schemeClr val="tx2"/>
              </a:solidFill>
              <a:latin typeface="Candara" pitchFamily="34" charset="0"/>
            </a:endParaRPr>
          </a:p>
          <a:p>
            <a:pPr algn="just">
              <a:buNone/>
            </a:pPr>
            <a:endParaRPr lang="pt-PT" sz="9600" b="1" dirty="0" smtClean="0">
              <a:solidFill>
                <a:schemeClr val="tx2"/>
              </a:solidFill>
              <a:latin typeface="Candara" pitchFamily="34" charset="0"/>
            </a:endParaRPr>
          </a:p>
          <a:p>
            <a:pPr algn="just">
              <a:buNone/>
            </a:pPr>
            <a:endParaRPr lang="pt-PT" sz="9600" b="1" dirty="0" smtClean="0">
              <a:solidFill>
                <a:schemeClr val="tx2"/>
              </a:solidFill>
              <a:latin typeface="Candara" pitchFamily="34" charset="0"/>
            </a:endParaRPr>
          </a:p>
          <a:p>
            <a:pPr algn="just"/>
            <a:endParaRPr lang="pt-PT" sz="4400" b="1" dirty="0" smtClean="0">
              <a:solidFill>
                <a:schemeClr val="tx2"/>
              </a:solidFill>
              <a:latin typeface="Candara" pitchFamily="34" charset="0"/>
            </a:endParaRPr>
          </a:p>
          <a:p>
            <a:pPr algn="just"/>
            <a:endParaRPr lang="pt-PT" b="1" dirty="0" smtClean="0">
              <a:solidFill>
                <a:schemeClr val="tx2"/>
              </a:solidFill>
              <a:latin typeface="Candara" pitchFamily="34" charset="0"/>
            </a:endParaRPr>
          </a:p>
          <a:p>
            <a:pPr algn="just"/>
            <a:endParaRPr lang="pt-PT" b="1" dirty="0" smtClean="0">
              <a:solidFill>
                <a:schemeClr val="tx2"/>
              </a:solidFill>
              <a:latin typeface="Candara" pitchFamily="34" charset="0"/>
            </a:endParaRPr>
          </a:p>
          <a:p>
            <a:pPr algn="just"/>
            <a:endParaRPr lang="pt-PT" b="1" dirty="0" smtClean="0">
              <a:solidFill>
                <a:schemeClr val="tx2"/>
              </a:solidFill>
              <a:latin typeface="Candara" pitchFamily="34" charset="0"/>
            </a:endParaRPr>
          </a:p>
          <a:p>
            <a:pPr algn="just">
              <a:buNone/>
            </a:pPr>
            <a:r>
              <a:rPr lang="pt-PT" b="1" dirty="0" smtClean="0">
                <a:solidFill>
                  <a:schemeClr val="tx2"/>
                </a:solidFill>
                <a:latin typeface="Candara" pitchFamily="34" charset="0"/>
              </a:rPr>
              <a:t>	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606896"/>
          </a:xfrm>
        </p:spPr>
        <p:txBody>
          <a:bodyPr>
            <a:normAutofit fontScale="90000"/>
          </a:bodyPr>
          <a:lstStyle/>
          <a:p>
            <a:r>
              <a:rPr lang="pt-PT" b="1" dirty="0" smtClean="0">
                <a:solidFill>
                  <a:srgbClr val="FFC000"/>
                </a:solidFill>
                <a:latin typeface="Candara" pitchFamily="34" charset="0"/>
              </a:rPr>
              <a:t>Subclasses do nome:</a:t>
            </a:r>
            <a:endParaRPr lang="pt-PT" b="1" dirty="0">
              <a:solidFill>
                <a:srgbClr val="FFC000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032448"/>
          </a:xfrm>
        </p:spPr>
        <p:txBody>
          <a:bodyPr>
            <a:normAutofit fontScale="92500" lnSpcReduction="10000"/>
          </a:bodyPr>
          <a:lstStyle/>
          <a:p>
            <a:pPr marL="514350" indent="-514350" algn="just">
              <a:buAutoNum type="arabicPeriod"/>
            </a:pPr>
            <a:r>
              <a:rPr lang="pt-PT" dirty="0" smtClean="0">
                <a:solidFill>
                  <a:schemeClr val="tx2">
                    <a:lumMod val="75000"/>
                  </a:schemeClr>
                </a:solidFill>
                <a:latin typeface="Candara" pitchFamily="34" charset="0"/>
              </a:rPr>
              <a:t>Há nomes cujo feminino se forma a partir do masculino, mudando apenas o final da palavra.</a:t>
            </a:r>
          </a:p>
          <a:p>
            <a:pPr marL="514350" indent="-514350" algn="just">
              <a:buNone/>
            </a:pPr>
            <a:endParaRPr lang="pt-PT" dirty="0" smtClean="0">
              <a:solidFill>
                <a:schemeClr val="tx2">
                  <a:lumMod val="75000"/>
                </a:schemeClr>
              </a:solidFill>
              <a:latin typeface="Candara" pitchFamily="34" charset="0"/>
            </a:endParaRPr>
          </a:p>
          <a:p>
            <a:pPr marL="514350" indent="-514350" algn="just">
              <a:buNone/>
            </a:pPr>
            <a:r>
              <a:rPr lang="pt-PT" dirty="0" smtClean="0">
                <a:latin typeface="Candara" pitchFamily="34" charset="0"/>
              </a:rPr>
              <a:t>	cantor/cantora</a:t>
            </a:r>
          </a:p>
          <a:p>
            <a:pPr marL="514350" indent="-514350" algn="just">
              <a:buNone/>
            </a:pPr>
            <a:endParaRPr lang="pt-PT" dirty="0" smtClean="0">
              <a:solidFill>
                <a:schemeClr val="tx2">
                  <a:lumMod val="75000"/>
                </a:schemeClr>
              </a:solidFill>
              <a:latin typeface="Candara" pitchFamily="34" charset="0"/>
            </a:endParaRPr>
          </a:p>
          <a:p>
            <a:pPr marL="514350" indent="-514350" algn="just">
              <a:buFont typeface="+mj-lt"/>
              <a:buAutoNum type="arabicPeriod" startAt="2"/>
            </a:pPr>
            <a:r>
              <a:rPr lang="pt-PT" dirty="0" smtClean="0">
                <a:solidFill>
                  <a:schemeClr val="tx2">
                    <a:lumMod val="75000"/>
                  </a:schemeClr>
                </a:solidFill>
                <a:latin typeface="Candara" pitchFamily="34" charset="0"/>
              </a:rPr>
              <a:t>Há nomes cujo feminino é formado por palavras totalmente diferentes do masculino.</a:t>
            </a:r>
          </a:p>
          <a:p>
            <a:pPr marL="514350" indent="-514350" algn="just">
              <a:buNone/>
            </a:pPr>
            <a:r>
              <a:rPr lang="pt-PT" dirty="0" smtClean="0">
                <a:solidFill>
                  <a:schemeClr val="tx2">
                    <a:lumMod val="75000"/>
                  </a:schemeClr>
                </a:solidFill>
                <a:latin typeface="Candara" pitchFamily="34" charset="0"/>
              </a:rPr>
              <a:t>	</a:t>
            </a:r>
          </a:p>
          <a:p>
            <a:pPr marL="514350" indent="-514350" algn="just">
              <a:buNone/>
            </a:pPr>
            <a:r>
              <a:rPr lang="pt-PT" dirty="0" smtClean="0">
                <a:solidFill>
                  <a:schemeClr val="tx2">
                    <a:lumMod val="75000"/>
                  </a:schemeClr>
                </a:solidFill>
                <a:latin typeface="Candara" pitchFamily="34" charset="0"/>
              </a:rPr>
              <a:t>	</a:t>
            </a:r>
            <a:r>
              <a:rPr lang="pt-PT" dirty="0" smtClean="0">
                <a:latin typeface="Candara" pitchFamily="34" charset="0"/>
              </a:rPr>
              <a:t>pai/mãe; zangão/abelha</a:t>
            </a:r>
          </a:p>
          <a:p>
            <a:pPr marL="514350" indent="-514350" algn="just">
              <a:buNone/>
            </a:pPr>
            <a:r>
              <a:rPr lang="pt-PT" dirty="0" smtClean="0">
                <a:solidFill>
                  <a:schemeClr val="tx2">
                    <a:lumMod val="75000"/>
                  </a:schemeClr>
                </a:solidFill>
                <a:latin typeface="Candara" pitchFamily="34" charset="0"/>
              </a:rPr>
              <a:t>	</a:t>
            </a:r>
            <a:endParaRPr lang="pt-PT" dirty="0" smtClean="0">
              <a:solidFill>
                <a:schemeClr val="accent2">
                  <a:lumMod val="50000"/>
                </a:schemeClr>
              </a:solidFill>
              <a:latin typeface="Candara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254968"/>
          </a:xfrm>
        </p:spPr>
        <p:txBody>
          <a:bodyPr>
            <a:normAutofit fontScale="90000"/>
          </a:bodyPr>
          <a:lstStyle/>
          <a:p>
            <a:r>
              <a:rPr lang="pt-PT" b="1" dirty="0" smtClean="0">
                <a:solidFill>
                  <a:schemeClr val="tx2">
                    <a:lumMod val="75000"/>
                  </a:schemeClr>
                </a:solidFill>
                <a:latin typeface="Candara" pitchFamily="34" charset="0"/>
              </a:rPr>
              <a:t>2. Variação do nome</a:t>
            </a:r>
            <a:br>
              <a:rPr lang="pt-PT" b="1" dirty="0" smtClean="0">
                <a:solidFill>
                  <a:schemeClr val="tx2">
                    <a:lumMod val="75000"/>
                  </a:schemeClr>
                </a:solidFill>
                <a:latin typeface="Candara" pitchFamily="34" charset="0"/>
              </a:rPr>
            </a:br>
            <a:r>
              <a:rPr lang="pt-PT" b="1" dirty="0" smtClean="0">
                <a:solidFill>
                  <a:schemeClr val="tx2">
                    <a:lumMod val="75000"/>
                  </a:schemeClr>
                </a:solidFill>
                <a:latin typeface="Candara" pitchFamily="34" charset="0"/>
              </a:rPr>
              <a:t>2.1. Em género:</a:t>
            </a:r>
            <a:endParaRPr lang="pt-PT" b="1" dirty="0">
              <a:solidFill>
                <a:schemeClr val="tx2">
                  <a:lumMod val="75000"/>
                </a:schemeClr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PT" dirty="0" smtClean="0">
                <a:solidFill>
                  <a:schemeClr val="tx2">
                    <a:lumMod val="75000"/>
                  </a:schemeClr>
                </a:solidFill>
                <a:latin typeface="Candara" pitchFamily="34" charset="0"/>
              </a:rPr>
              <a:t>A maioria dos nomes flexiona em número. São </a:t>
            </a:r>
            <a:r>
              <a:rPr lang="pt-PT" b="1" dirty="0" smtClean="0">
                <a:solidFill>
                  <a:srgbClr val="FFC000"/>
                </a:solidFill>
                <a:latin typeface="Candara" pitchFamily="34" charset="0"/>
              </a:rPr>
              <a:t>biformes </a:t>
            </a:r>
            <a:r>
              <a:rPr lang="pt-PT" dirty="0" smtClean="0">
                <a:solidFill>
                  <a:schemeClr val="tx2">
                    <a:lumMod val="75000"/>
                  </a:schemeClr>
                </a:solidFill>
                <a:latin typeface="Candara" pitchFamily="34" charset="0"/>
              </a:rPr>
              <a:t>quanto ao número.</a:t>
            </a:r>
          </a:p>
          <a:p>
            <a:pPr algn="just">
              <a:buNone/>
            </a:pPr>
            <a:r>
              <a:rPr lang="pt-PT" dirty="0" smtClean="0">
                <a:latin typeface="Candara" pitchFamily="34" charset="0"/>
              </a:rPr>
              <a:t>	ex: </a:t>
            </a:r>
          </a:p>
          <a:p>
            <a:pPr algn="just">
              <a:buNone/>
            </a:pPr>
            <a:r>
              <a:rPr lang="pt-PT" dirty="0" smtClean="0">
                <a:latin typeface="Candara" pitchFamily="34" charset="0"/>
              </a:rPr>
              <a:t>		árvore/árvores</a:t>
            </a:r>
          </a:p>
          <a:p>
            <a:pPr algn="just">
              <a:buNone/>
            </a:pPr>
            <a:r>
              <a:rPr lang="pt-PT" dirty="0" smtClean="0">
                <a:latin typeface="Candara" pitchFamily="34" charset="0"/>
              </a:rPr>
              <a:t>		coração/corações</a:t>
            </a:r>
          </a:p>
          <a:p>
            <a:pPr algn="just">
              <a:buNone/>
            </a:pPr>
            <a:endParaRPr lang="pt-PT" dirty="0" smtClean="0">
              <a:solidFill>
                <a:schemeClr val="accent2">
                  <a:lumMod val="50000"/>
                </a:schemeClr>
              </a:solidFill>
              <a:latin typeface="Candara" pitchFamily="34" charset="0"/>
            </a:endParaRPr>
          </a:p>
          <a:p>
            <a:pPr algn="just"/>
            <a:r>
              <a:rPr lang="pt-PT" dirty="0" smtClean="0">
                <a:solidFill>
                  <a:schemeClr val="tx2">
                    <a:lumMod val="75000"/>
                  </a:schemeClr>
                </a:solidFill>
                <a:latin typeface="Candara" pitchFamily="34" charset="0"/>
              </a:rPr>
              <a:t>Há nomes que são </a:t>
            </a:r>
            <a:r>
              <a:rPr lang="pt-PT" b="1" dirty="0" smtClean="0">
                <a:solidFill>
                  <a:srgbClr val="FFC000"/>
                </a:solidFill>
                <a:latin typeface="Candara" pitchFamily="34" charset="0"/>
              </a:rPr>
              <a:t>uniformes</a:t>
            </a:r>
            <a:r>
              <a:rPr lang="pt-PT" dirty="0" smtClean="0">
                <a:solidFill>
                  <a:schemeClr val="tx2">
                    <a:lumMod val="75000"/>
                  </a:schemeClr>
                </a:solidFill>
                <a:latin typeface="Candara" pitchFamily="34" charset="0"/>
              </a:rPr>
              <a:t>: só têm singular ou só têm plural.</a:t>
            </a:r>
          </a:p>
          <a:p>
            <a:pPr algn="just">
              <a:buNone/>
            </a:pPr>
            <a:r>
              <a:rPr lang="pt-PT" dirty="0" smtClean="0">
                <a:solidFill>
                  <a:schemeClr val="tx2">
                    <a:lumMod val="75000"/>
                  </a:schemeClr>
                </a:solidFill>
                <a:latin typeface="Candara" pitchFamily="34" charset="0"/>
              </a:rPr>
              <a:t>	</a:t>
            </a:r>
            <a:r>
              <a:rPr lang="pt-PT" dirty="0" smtClean="0">
                <a:latin typeface="Candara" pitchFamily="34" charset="0"/>
              </a:rPr>
              <a:t>ex: </a:t>
            </a:r>
          </a:p>
          <a:p>
            <a:pPr algn="just">
              <a:buNone/>
            </a:pPr>
            <a:r>
              <a:rPr lang="pt-PT" dirty="0" smtClean="0">
                <a:solidFill>
                  <a:schemeClr val="tx2">
                    <a:lumMod val="75000"/>
                  </a:schemeClr>
                </a:solidFill>
                <a:latin typeface="Candara" pitchFamily="34" charset="0"/>
              </a:rPr>
              <a:t>		</a:t>
            </a:r>
            <a:r>
              <a:rPr lang="pt-PT" dirty="0" smtClean="0">
                <a:latin typeface="Candara" pitchFamily="34" charset="0"/>
              </a:rPr>
              <a:t>a fauna, a flora </a:t>
            </a:r>
          </a:p>
          <a:p>
            <a:pPr algn="just">
              <a:buNone/>
            </a:pPr>
            <a:r>
              <a:rPr lang="pt-PT" dirty="0" smtClean="0">
                <a:latin typeface="Candara" pitchFamily="34" charset="0"/>
              </a:rPr>
              <a:t>		as costas, as férias</a:t>
            </a:r>
          </a:p>
          <a:p>
            <a:pPr algn="just">
              <a:buNone/>
            </a:pPr>
            <a:endParaRPr lang="pt-PT" dirty="0">
              <a:latin typeface="Candara" pitchFamily="34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06896"/>
          </a:xfrm>
        </p:spPr>
        <p:txBody>
          <a:bodyPr>
            <a:noAutofit/>
          </a:bodyPr>
          <a:lstStyle/>
          <a:p>
            <a:r>
              <a:rPr lang="pt-PT" sz="3800" b="1" dirty="0" smtClean="0">
                <a:solidFill>
                  <a:schemeClr val="tx2">
                    <a:lumMod val="75000"/>
                  </a:schemeClr>
                </a:solidFill>
                <a:latin typeface="Candara" pitchFamily="34" charset="0"/>
              </a:rPr>
              <a:t>2.2. </a:t>
            </a:r>
            <a:r>
              <a:rPr lang="pt-PT" sz="3800" b="1" dirty="0" smtClean="0">
                <a:solidFill>
                  <a:srgbClr val="FFC000"/>
                </a:solidFill>
                <a:latin typeface="Candara" pitchFamily="34" charset="0"/>
              </a:rPr>
              <a:t>Em número:</a:t>
            </a:r>
            <a:endParaRPr lang="pt-PT" sz="3800" b="1" dirty="0">
              <a:solidFill>
                <a:srgbClr val="FFC000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2841104"/>
          </a:xfrm>
        </p:spPr>
        <p:txBody>
          <a:bodyPr/>
          <a:lstStyle/>
          <a:p>
            <a:pPr marL="514350" indent="-514350" algn="just">
              <a:buNone/>
            </a:pPr>
            <a:r>
              <a:rPr lang="pt-PT" dirty="0" smtClean="0">
                <a:solidFill>
                  <a:schemeClr val="tx2">
                    <a:lumMod val="75000"/>
                  </a:schemeClr>
                </a:solidFill>
                <a:latin typeface="Candara" pitchFamily="34" charset="0"/>
              </a:rPr>
              <a:t>a)  O grau </a:t>
            </a:r>
            <a:r>
              <a:rPr lang="pt-PT" b="1" dirty="0" smtClean="0">
                <a:solidFill>
                  <a:srgbClr val="FFC000"/>
                </a:solidFill>
                <a:latin typeface="Candara" pitchFamily="34" charset="0"/>
              </a:rPr>
              <a:t>aumentativo</a:t>
            </a:r>
            <a:r>
              <a:rPr lang="pt-PT" dirty="0" smtClean="0">
                <a:solidFill>
                  <a:schemeClr val="tx2">
                    <a:lumMod val="75000"/>
                  </a:schemeClr>
                </a:solidFill>
                <a:latin typeface="Candara" pitchFamily="34" charset="0"/>
              </a:rPr>
              <a:t> exprime grandeza, mas pode ter, também, conotações afetivas ou depreciativas.</a:t>
            </a:r>
          </a:p>
          <a:p>
            <a:pPr marL="514350" indent="-514350" algn="just">
              <a:buNone/>
            </a:pPr>
            <a:r>
              <a:rPr lang="pt-PT" dirty="0" smtClean="0">
                <a:solidFill>
                  <a:schemeClr val="tx2">
                    <a:lumMod val="75000"/>
                  </a:schemeClr>
                </a:solidFill>
                <a:latin typeface="Candara" pitchFamily="34" charset="0"/>
              </a:rPr>
              <a:t>	</a:t>
            </a:r>
          </a:p>
          <a:p>
            <a:pPr marL="514350" indent="-514350" algn="just">
              <a:buNone/>
            </a:pPr>
            <a:r>
              <a:rPr lang="pt-PT" dirty="0" smtClean="0">
                <a:solidFill>
                  <a:schemeClr val="tx2">
                    <a:lumMod val="75000"/>
                  </a:schemeClr>
                </a:solidFill>
                <a:latin typeface="Candara" pitchFamily="34" charset="0"/>
              </a:rPr>
              <a:t>	</a:t>
            </a:r>
            <a:r>
              <a:rPr lang="pt-PT" dirty="0" smtClean="0">
                <a:latin typeface="Candara" pitchFamily="34" charset="0"/>
              </a:rPr>
              <a:t>ex:</a:t>
            </a:r>
          </a:p>
          <a:p>
            <a:pPr marL="514350" indent="-514350" algn="just">
              <a:buNone/>
            </a:pPr>
            <a:r>
              <a:rPr lang="pt-PT" dirty="0" smtClean="0">
                <a:solidFill>
                  <a:schemeClr val="tx2">
                    <a:lumMod val="75000"/>
                  </a:schemeClr>
                </a:solidFill>
                <a:latin typeface="Candara" pitchFamily="34" charset="0"/>
              </a:rPr>
              <a:t>		Ele tem um </a:t>
            </a:r>
            <a:r>
              <a:rPr lang="pt-PT" b="1" dirty="0" smtClean="0">
                <a:solidFill>
                  <a:srgbClr val="FFC000"/>
                </a:solidFill>
                <a:latin typeface="Candara" pitchFamily="34" charset="0"/>
              </a:rPr>
              <a:t>vozeirão</a:t>
            </a:r>
            <a:r>
              <a:rPr lang="pt-PT" dirty="0" smtClean="0">
                <a:solidFill>
                  <a:schemeClr val="tx2">
                    <a:lumMod val="75000"/>
                  </a:schemeClr>
                </a:solidFill>
                <a:latin typeface="Candara" pitchFamily="34" charset="0"/>
              </a:rPr>
              <a:t>!</a:t>
            </a:r>
          </a:p>
          <a:p>
            <a:pPr marL="514350" indent="-514350" algn="just">
              <a:buNone/>
            </a:pPr>
            <a:r>
              <a:rPr lang="pt-PT" dirty="0" smtClean="0">
                <a:solidFill>
                  <a:schemeClr val="tx2">
                    <a:lumMod val="75000"/>
                  </a:schemeClr>
                </a:solidFill>
                <a:latin typeface="Candara" pitchFamily="34" charset="0"/>
              </a:rPr>
              <a:t>		Tens uma </a:t>
            </a:r>
            <a:r>
              <a:rPr lang="pt-PT" b="1" dirty="0" smtClean="0">
                <a:solidFill>
                  <a:srgbClr val="FFC000"/>
                </a:solidFill>
                <a:latin typeface="Candara" pitchFamily="34" charset="0"/>
              </a:rPr>
              <a:t>cabeçorra </a:t>
            </a:r>
            <a:r>
              <a:rPr lang="pt-PT" dirty="0" smtClean="0">
                <a:solidFill>
                  <a:schemeClr val="tx2">
                    <a:lumMod val="75000"/>
                  </a:schemeClr>
                </a:solidFill>
                <a:latin typeface="Candara" pitchFamily="34" charset="0"/>
              </a:rPr>
              <a:t>dura!</a:t>
            </a:r>
            <a:endParaRPr lang="pt-PT" dirty="0">
              <a:solidFill>
                <a:schemeClr val="tx2">
                  <a:lumMod val="75000"/>
                </a:schemeClr>
              </a:solidFill>
              <a:latin typeface="Candara" pitchFamily="34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800" b="1" dirty="0" smtClean="0">
                <a:solidFill>
                  <a:schemeClr val="tx2">
                    <a:lumMod val="75000"/>
                  </a:schemeClr>
                </a:solidFill>
                <a:latin typeface="Candara" pitchFamily="34" charset="0"/>
              </a:rPr>
              <a:t>2.3. </a:t>
            </a:r>
            <a:r>
              <a:rPr lang="pt-PT" sz="3800" b="1" dirty="0" smtClean="0">
                <a:solidFill>
                  <a:srgbClr val="FFC000"/>
                </a:solidFill>
                <a:latin typeface="Candara" pitchFamily="34" charset="0"/>
              </a:rPr>
              <a:t>Em grau:</a:t>
            </a:r>
            <a:endParaRPr lang="pt-PT" sz="3800" b="1" dirty="0">
              <a:solidFill>
                <a:srgbClr val="FFC000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2952328"/>
          </a:xfrm>
        </p:spPr>
        <p:txBody>
          <a:bodyPr>
            <a:normAutofit/>
          </a:bodyPr>
          <a:lstStyle/>
          <a:p>
            <a:pPr marL="514350" indent="-514350" algn="just">
              <a:buNone/>
            </a:pPr>
            <a:r>
              <a:rPr lang="pt-PT" dirty="0" smtClean="0">
                <a:solidFill>
                  <a:schemeClr val="tx2">
                    <a:lumMod val="75000"/>
                  </a:schemeClr>
                </a:solidFill>
                <a:latin typeface="Candara" pitchFamily="34" charset="0"/>
              </a:rPr>
              <a:t>b)  O grau </a:t>
            </a:r>
            <a:r>
              <a:rPr lang="pt-PT" b="1" dirty="0" smtClean="0">
                <a:solidFill>
                  <a:srgbClr val="FFC000"/>
                </a:solidFill>
                <a:latin typeface="Candara" pitchFamily="34" charset="0"/>
              </a:rPr>
              <a:t>diminutivo</a:t>
            </a:r>
            <a:r>
              <a:rPr lang="pt-PT" dirty="0" smtClean="0">
                <a:solidFill>
                  <a:schemeClr val="tx2">
                    <a:lumMod val="75000"/>
                  </a:schemeClr>
                </a:solidFill>
                <a:latin typeface="Candara" pitchFamily="34" charset="0"/>
              </a:rPr>
              <a:t> exprime pequenez , mas pode ter, também, conotações afetivas ou depreciativas.</a:t>
            </a:r>
          </a:p>
          <a:p>
            <a:pPr marL="514350" indent="-514350" algn="just">
              <a:buNone/>
            </a:pPr>
            <a:endParaRPr lang="pt-PT" dirty="0" smtClean="0">
              <a:solidFill>
                <a:schemeClr val="tx2">
                  <a:lumMod val="75000"/>
                </a:schemeClr>
              </a:solidFill>
              <a:latin typeface="Candara" pitchFamily="34" charset="0"/>
            </a:endParaRPr>
          </a:p>
          <a:p>
            <a:pPr marL="514350" indent="-514350" algn="just">
              <a:buNone/>
            </a:pPr>
            <a:r>
              <a:rPr lang="pt-PT" dirty="0" smtClean="0">
                <a:solidFill>
                  <a:schemeClr val="tx2">
                    <a:lumMod val="75000"/>
                  </a:schemeClr>
                </a:solidFill>
                <a:latin typeface="Candara" pitchFamily="34" charset="0"/>
              </a:rPr>
              <a:t>	</a:t>
            </a:r>
            <a:r>
              <a:rPr lang="pt-PT" dirty="0" smtClean="0">
                <a:latin typeface="Candara" pitchFamily="34" charset="0"/>
              </a:rPr>
              <a:t>ex:</a:t>
            </a:r>
          </a:p>
          <a:p>
            <a:pPr marL="514350" indent="-514350" algn="just">
              <a:buNone/>
            </a:pPr>
            <a:r>
              <a:rPr lang="pt-PT" dirty="0" smtClean="0">
                <a:solidFill>
                  <a:schemeClr val="tx2">
                    <a:lumMod val="75000"/>
                  </a:schemeClr>
                </a:solidFill>
                <a:latin typeface="Candara" pitchFamily="34" charset="0"/>
              </a:rPr>
              <a:t>		Que </a:t>
            </a:r>
            <a:r>
              <a:rPr lang="pt-PT" b="1" dirty="0" smtClean="0">
                <a:solidFill>
                  <a:srgbClr val="FFC000"/>
                </a:solidFill>
                <a:latin typeface="Candara" pitchFamily="34" charset="0"/>
              </a:rPr>
              <a:t>casinha</a:t>
            </a:r>
            <a:r>
              <a:rPr lang="pt-PT" dirty="0" smtClean="0">
                <a:solidFill>
                  <a:schemeClr val="tx2">
                    <a:lumMod val="75000"/>
                  </a:schemeClr>
                </a:solidFill>
                <a:latin typeface="Candara" pitchFamily="34" charset="0"/>
              </a:rPr>
              <a:t> tão engraçada!</a:t>
            </a:r>
          </a:p>
          <a:p>
            <a:pPr marL="514350" indent="-514350" algn="just">
              <a:buNone/>
            </a:pPr>
            <a:r>
              <a:rPr lang="pt-PT" dirty="0" smtClean="0">
                <a:solidFill>
                  <a:schemeClr val="tx2">
                    <a:lumMod val="75000"/>
                  </a:schemeClr>
                </a:solidFill>
                <a:latin typeface="Candara" pitchFamily="34" charset="0"/>
              </a:rPr>
              <a:t>		Ele é um </a:t>
            </a:r>
            <a:r>
              <a:rPr lang="pt-PT" b="1" dirty="0" smtClean="0">
                <a:solidFill>
                  <a:srgbClr val="FFC000"/>
                </a:solidFill>
                <a:latin typeface="Candara" pitchFamily="34" charset="0"/>
              </a:rPr>
              <a:t>homenzinho</a:t>
            </a:r>
            <a:r>
              <a:rPr lang="pt-PT" dirty="0" smtClean="0">
                <a:solidFill>
                  <a:schemeClr val="tx2">
                    <a:lumMod val="75000"/>
                  </a:schemeClr>
                </a:solidFill>
                <a:latin typeface="Candara" pitchFamily="34" charset="0"/>
              </a:rPr>
              <a:t> irritante!</a:t>
            </a:r>
            <a:endParaRPr lang="pt-PT" dirty="0">
              <a:solidFill>
                <a:schemeClr val="tx2">
                  <a:lumMod val="75000"/>
                </a:schemeClr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l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473</TotalTime>
  <Words>160</Words>
  <Application>Microsoft Office PowerPoint</Application>
  <PresentationFormat>Apresentação no Ecrã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9</vt:i4>
      </vt:variant>
    </vt:vector>
  </HeadingPairs>
  <TitlesOfParts>
    <vt:vector size="10" baseType="lpstr">
      <vt:lpstr>Papel</vt:lpstr>
      <vt:lpstr>Classes de palavras:</vt:lpstr>
      <vt:lpstr>A classe do nome pertence a uma classe aberta de palavras, o que significa que a evolução da língua acrescenta constantemente novos vocábulos a esta classe. </vt:lpstr>
      <vt:lpstr>1. Subclasses do nome:</vt:lpstr>
      <vt:lpstr>Subclasses do nome:</vt:lpstr>
      <vt:lpstr>Subclasses do nome:</vt:lpstr>
      <vt:lpstr>2. Variação do nome 2.1. Em género:</vt:lpstr>
      <vt:lpstr>2.2. Em número:</vt:lpstr>
      <vt:lpstr>2.3. Em grau:</vt:lpstr>
      <vt:lpstr>Diapositivo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User</dc:creator>
  <cp:lastModifiedBy>Dora</cp:lastModifiedBy>
  <cp:revision>62</cp:revision>
  <dcterms:created xsi:type="dcterms:W3CDTF">2011-11-12T07:38:28Z</dcterms:created>
  <dcterms:modified xsi:type="dcterms:W3CDTF">2014-08-22T13:57:59Z</dcterms:modified>
</cp:coreProperties>
</file>